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57" r:id="rId5"/>
    <p:sldId id="266" r:id="rId6"/>
    <p:sldId id="269" r:id="rId7"/>
    <p:sldId id="267" r:id="rId8"/>
    <p:sldId id="270" r:id="rId9"/>
    <p:sldId id="273" r:id="rId10"/>
    <p:sldId id="275" r:id="rId11"/>
    <p:sldId id="274" r:id="rId12"/>
    <p:sldId id="272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71" r:id="rId23"/>
    <p:sldId id="285" r:id="rId24"/>
    <p:sldId id="286" r:id="rId25"/>
    <p:sldId id="287" r:id="rId26"/>
    <p:sldId id="258" r:id="rId27"/>
    <p:sldId id="259" r:id="rId28"/>
    <p:sldId id="260" r:id="rId29"/>
    <p:sldId id="261" r:id="rId30"/>
    <p:sldId id="262" r:id="rId31"/>
    <p:sldId id="288" r:id="rId32"/>
    <p:sldId id="390" r:id="rId33"/>
    <p:sldId id="264" r:id="rId34"/>
    <p:sldId id="289" r:id="rId35"/>
    <p:sldId id="290" r:id="rId36"/>
    <p:sldId id="291" r:id="rId37"/>
    <p:sldId id="268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91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CCFFCC"/>
    <a:srgbClr val="C0C0C0"/>
    <a:srgbClr val="CCCCFF"/>
    <a:srgbClr val="FFCCFF"/>
    <a:srgbClr val="0000FF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9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84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21C67-2314-4AFE-A3CF-CD9A05834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7869C-DE17-48F6-876C-C56B55A1B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B2BC6-D0C9-4238-BBD3-2D6F3E96B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4CD4E-8E92-44F8-B063-38294CDF0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7B793-DD85-492A-B5EB-55CDE8548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4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6589-6B6B-4A85-9C97-42BAECAE0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DBF9AA-BCEE-4A45-8DC9-7857758D2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5E03B-4AEE-4E0B-975C-04FD7FB85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0BE7A-5185-40AB-B766-158C87FE2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2FEBE-D380-44D3-9DBC-D3D4E4C3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38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7B702A-0F41-4C1A-894E-CA8267FC0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DAF975-71ED-4AD0-B5D5-BE44D414A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44A1E-04D8-473B-90D3-01F962D8F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24823-06F2-4B29-BA32-EA70644D4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361CC-EAAC-47EF-A8D6-2FA1D2D6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56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8B2F0-6420-4249-9008-582D7E28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6032E-4639-49A5-86D6-F93CCF833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746EB-BAB3-4080-915F-F49AF309D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5DF66-57DC-44E8-9C6D-645CF6584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6ECB6-5B7E-4415-9527-8B704FA14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1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B39E0-D88E-47F2-A255-BE8B6A640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21DB2-88A4-45BC-9688-6AC6183C0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859F4-6B93-4F50-8BEB-B04F64649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9A53B-2D81-4C1C-AAD7-1A0DE9DA4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1D50E-080C-4702-AD6B-E4741379F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22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EDA40-2082-425B-97A4-1E7D0ED8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06BE1-7C90-4BF4-93EF-C196B12A7B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80B82-7922-45D4-A43C-0A0619D9F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628DF-A10C-4DF8-BFA2-3076D9AD5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3C7780-6CAE-4BE2-94D0-262C32B0B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D7101-00D2-47E2-B693-4D568830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60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FE5A8-C2E3-4B39-88D6-693FC4625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4E33B-FBA6-4CEB-AF08-48AFED2E1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B62F0-77C0-4B2E-903E-263F23650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F045E-3A80-4D9B-A407-CB9C03CE2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C88276-C257-482D-BAF9-3D5A9758F4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91F223-CC66-4921-BFEB-B7C0BFA55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3945E5-C071-4AA7-8C7D-C08C9924C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C395F7-7CBD-4A27-BC8A-52A2A12BB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5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493AF-7F1E-46ED-9350-043744DE7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CFBD64-8452-4D79-9128-E2B67F4CA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22CF1-CA7A-4D71-9B54-EEA745BA5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2F807-76E4-44C6-8BE7-ABEA9484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50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063E4-51E7-488F-8574-466434C6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CAF632-7B79-4FB3-A569-96CEDE76F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571D1-BAA9-43E6-978D-3CA06FB30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2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854C7-3EF8-4EA9-B7D6-A82B92227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38290-29A3-4C18-BAE1-E8F8487BD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1F5A4-7ECF-4FA2-A427-EB716AB97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17EA6-E96B-4C75-B22D-69387882C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2A6A1-79AB-4BC9-B534-0A5958F33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15D66-2265-4DBB-BEB3-AEACB4F1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86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88B71-2F83-4051-B0F2-6FBE31D29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7A23B9-B996-43D9-AAEC-387C424EA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64AE4-63E0-40DD-B552-C1699C871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754EE-E267-4B4E-A3E9-45CF35003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1CB57-24E6-4ED9-89F7-9E237D407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BE65C-BFB9-4B1C-BED7-96A708607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9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77C658-A720-446C-80E2-CFA00E6FF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350E5-AE69-4C87-B228-5B837F2C1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F6E4C-B2CC-4DF5-8819-203F3DA6E0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CC3E8-F4D3-4BD0-85C9-D1B5AC4917BD}" type="datetimeFigureOut">
              <a:rPr lang="en-US" smtClean="0"/>
              <a:t>9/4/2018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DF9F5-5D2B-44ED-9766-E3689C02F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37FF9-5F8E-43F2-A717-B3766514C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0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miguel.romero.karam\Google%20Drive\TUM\Maschinenwesen%20B.Sc\Bachelorarbeit\3%20Entwicklungsphase\Code\pid-boardlet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localhost:8080/app/dashboards/7291b8b9-1ce8-48c4-8401-69d2ee5db03e?profile=41ee368e-5ac5-4f99-b567-48bd90ff902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docs.google.com/spreadsheets/d/1ViX_nE2z-lO41kuklxOHEhiy13A0g4AOvPWYSKSB_gA/edit#gid=1115838130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app/dashboards/7291b8b9-1ce8-48c4-8401-69d2ee5db03e?profile=41ee368e-5ac5-4f99-b567-48bd90ff902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app/dashboards/7291b8b9-1ce8-48c4-8401-69d2ee5db03e?profile=41ee368e-5ac5-4f99-b567-48bd90ff902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1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82A8-6AB4-48A0-BD5F-DFCE938F44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</a:rPr>
              <a:t>Dynamic Generation of Modular Industrial Plant Visualizations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8236B-5611-468B-BEBE-D2F266F3C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Weekly Meeting 9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Miguel Romero Karam</a:t>
            </a:r>
          </a:p>
        </p:txBody>
      </p:sp>
      <p:pic>
        <p:nvPicPr>
          <p:cNvPr id="4" name="Picture 2" descr="Image result for gefasoft logo svg">
            <a:extLst>
              <a:ext uri="{FF2B5EF4-FFF2-40B4-BE49-F238E27FC236}">
                <a16:creationId xmlns:a16="http://schemas.microsoft.com/office/drawing/2014/main" id="{80191706-EA34-4987-9C66-446ACC763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58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3.4.8 – Vertex Layout Algorithm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5" y="1177134"/>
            <a:ext cx="5879064" cy="330596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sz="1800" b="1" dirty="0"/>
              <a:t>Tree (hierarchy) traversal methods</a:t>
            </a:r>
          </a:p>
          <a:p>
            <a:pPr marL="0" indent="0" algn="just">
              <a:buNone/>
            </a:pPr>
            <a:endParaRPr lang="en-GB" sz="1800" b="1" dirty="0"/>
          </a:p>
          <a:p>
            <a:pPr algn="just"/>
            <a:r>
              <a:rPr lang="en-GB" sz="1600" b="1" dirty="0" err="1"/>
              <a:t>Preorder</a:t>
            </a:r>
            <a:r>
              <a:rPr lang="en-GB" sz="1600" b="1" dirty="0"/>
              <a:t> [D][L][R]</a:t>
            </a:r>
          </a:p>
          <a:p>
            <a:pPr lvl="1" algn="just"/>
            <a:endParaRPr lang="en-GB" sz="1600" b="1" dirty="0"/>
          </a:p>
          <a:p>
            <a:pPr algn="just"/>
            <a:r>
              <a:rPr lang="en-GB" sz="1600" b="1" dirty="0" err="1"/>
              <a:t>Inorder</a:t>
            </a:r>
            <a:r>
              <a:rPr lang="en-GB" sz="1600" b="1" dirty="0"/>
              <a:t> [L][D][R]</a:t>
            </a:r>
          </a:p>
          <a:p>
            <a:pPr lvl="1" algn="just"/>
            <a:endParaRPr lang="en-GB" sz="1600" b="1" dirty="0"/>
          </a:p>
          <a:p>
            <a:pPr algn="just"/>
            <a:r>
              <a:rPr lang="en-GB" sz="1600" b="1" dirty="0" err="1"/>
              <a:t>Postorder</a:t>
            </a:r>
            <a:r>
              <a:rPr lang="en-GB" sz="1600" b="1" dirty="0"/>
              <a:t> [L][R][D]</a:t>
            </a:r>
          </a:p>
          <a:p>
            <a:pPr lvl="1" algn="just"/>
            <a:r>
              <a:rPr lang="en-GB" sz="1800" dirty="0">
                <a:solidFill>
                  <a:srgbClr val="00B050"/>
                </a:solidFill>
              </a:rPr>
              <a:t>Vertex</a:t>
            </a:r>
            <a:r>
              <a:rPr lang="en-GB" sz="1800" dirty="0"/>
              <a:t> placement, then next </a:t>
            </a:r>
            <a:r>
              <a:rPr lang="en-GB" sz="1800" dirty="0">
                <a:solidFill>
                  <a:srgbClr val="00B050"/>
                </a:solidFill>
              </a:rPr>
              <a:t>vertex</a:t>
            </a:r>
            <a:r>
              <a:rPr lang="en-GB" sz="1800" dirty="0"/>
              <a:t> placement, then next </a:t>
            </a:r>
            <a:r>
              <a:rPr lang="en-GB" sz="1800" dirty="0">
                <a:solidFill>
                  <a:srgbClr val="00B050"/>
                </a:solidFill>
              </a:rPr>
              <a:t>vertex</a:t>
            </a:r>
            <a:r>
              <a:rPr lang="en-GB" sz="1800" dirty="0"/>
              <a:t> placement, … , finally </a:t>
            </a:r>
            <a:r>
              <a:rPr lang="en-GB" sz="1800" dirty="0">
                <a:solidFill>
                  <a:srgbClr val="00B0F0"/>
                </a:solidFill>
              </a:rPr>
              <a:t>group</a:t>
            </a:r>
            <a:r>
              <a:rPr lang="en-GB" sz="1800" dirty="0"/>
              <a:t> </a:t>
            </a:r>
            <a:r>
              <a:rPr lang="en-GB" sz="1800" dirty="0" err="1"/>
              <a:t>placment</a:t>
            </a:r>
            <a:endParaRPr lang="en-GB" sz="1800" dirty="0"/>
          </a:p>
          <a:p>
            <a:pPr lvl="1" algn="just"/>
            <a:endParaRPr lang="en-GB" sz="1800" dirty="0"/>
          </a:p>
          <a:p>
            <a:pPr algn="just"/>
            <a:endParaRPr lang="en-GB" sz="180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7556500" y="483160"/>
            <a:ext cx="4304845" cy="6374840"/>
            <a:chOff x="6362700" y="753121"/>
            <a:chExt cx="3936546" cy="5829444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2700" y="753121"/>
              <a:ext cx="3936546" cy="5609579"/>
            </a:xfrm>
            <a:prstGeom prst="rect">
              <a:avLst/>
            </a:prstGeom>
          </p:spPr>
        </p:pic>
        <p:sp>
          <p:nvSpPr>
            <p:cNvPr id="137" name="Content Placeholder 2">
              <a:extLst>
                <a:ext uri="{FF2B5EF4-FFF2-40B4-BE49-F238E27FC236}">
                  <a16:creationId xmlns:a16="http://schemas.microsoft.com/office/drawing/2014/main" id="{B6EEADBC-18EF-4D5E-AD61-A99C29F1EFBF}"/>
                </a:ext>
              </a:extLst>
            </p:cNvPr>
            <p:cNvSpPr txBox="1">
              <a:spLocks/>
            </p:cNvSpPr>
            <p:nvPr/>
          </p:nvSpPr>
          <p:spPr>
            <a:xfrm>
              <a:off x="6636040" y="6362700"/>
              <a:ext cx="3389865" cy="21986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GB" sz="800" dirty="0"/>
                <a:t>https://medium.com/basecs/demystifying-depth-first-search-a7c14cccf056</a:t>
              </a:r>
            </a:p>
          </p:txBody>
        </p:sp>
      </p:grpSp>
      <p:sp>
        <p:nvSpPr>
          <p:cNvPr id="6" name="Pfeil nach rechts 5"/>
          <p:cNvSpPr/>
          <p:nvPr/>
        </p:nvSpPr>
        <p:spPr>
          <a:xfrm rot="10800000">
            <a:off x="2273300" y="3251200"/>
            <a:ext cx="279400" cy="15946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52068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Vertex Placement Algorithm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Textfeld 3"/>
          <p:cNvSpPr txBox="1">
            <a:spLocks/>
          </p:cNvSpPr>
          <p:nvPr/>
        </p:nvSpPr>
        <p:spPr>
          <a:xfrm>
            <a:off x="7987951" y="454967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635270" y="1496567"/>
            <a:ext cx="9186960" cy="402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Simplification of edges (clear connection waypoints </a:t>
            </a:r>
            <a:r>
              <a:rPr lang="en-GB" sz="1900" dirty="0"/>
              <a:t>between various edges if any)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Jump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Constraint specification in the form of tags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/>
              <a:t>Positioning logic in the form of rules (depending on tags)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/>
              <a:t>Setting of parameters</a:t>
            </a:r>
          </a:p>
        </p:txBody>
      </p:sp>
    </p:spTree>
    <p:extLst>
      <p:ext uri="{BB962C8B-B14F-4D97-AF65-F5344CB8AC3E}">
        <p14:creationId xmlns:p14="http://schemas.microsoft.com/office/powerpoint/2010/main" val="23355328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1. Simplification of Edges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1949F1-DB88-4802-B658-66699ED6B4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8"/>
          <a:stretch/>
        </p:blipFill>
        <p:spPr>
          <a:xfrm>
            <a:off x="4887459" y="1010194"/>
            <a:ext cx="5526087" cy="5358953"/>
          </a:xfrm>
          <a:prstGeom prst="rect">
            <a:avLst/>
          </a:prstGeom>
        </p:spPr>
      </p:pic>
      <p:sp>
        <p:nvSpPr>
          <p:cNvPr id="7" name="Textfeld 3">
            <a:extLst>
              <a:ext uri="{FF2B5EF4-FFF2-40B4-BE49-F238E27FC236}">
                <a16:creationId xmlns:a16="http://schemas.microsoft.com/office/drawing/2014/main" id="{88D8B0E1-6B36-4A43-BA91-5A7D055BE119}"/>
              </a:ext>
            </a:extLst>
          </p:cNvPr>
          <p:cNvSpPr txBox="1">
            <a:spLocks/>
          </p:cNvSpPr>
          <p:nvPr/>
        </p:nvSpPr>
        <p:spPr>
          <a:xfrm>
            <a:off x="783314" y="1470721"/>
            <a:ext cx="3385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edge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 err="1">
                <a:uFillTx/>
              </a:rPr>
              <a:t>pidEdges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</a:t>
            </a:r>
            <a:r>
              <a:rPr lang="en-US" sz="1200" dirty="0"/>
              <a:t>already simplified</a:t>
            </a:r>
            <a:r>
              <a:rPr lang="en-US" sz="1200" dirty="0">
                <a:uFillTx/>
              </a:rPr>
              <a:t>): </a:t>
            </a:r>
          </a:p>
          <a:p>
            <a:r>
              <a:rPr lang="en-US" sz="1200" dirty="0"/>
              <a:t>          </a:t>
            </a:r>
            <a:r>
              <a:rPr lang="en-US" sz="1200" b="1" dirty="0"/>
              <a:t>skip</a:t>
            </a:r>
          </a:p>
          <a:p>
            <a:r>
              <a:rPr lang="en-US" sz="1200" b="1" dirty="0">
                <a:uFillTx/>
              </a:rPr>
              <a:t>     else if ()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804790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L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ine Jumps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5" y="1719869"/>
            <a:ext cx="5657850" cy="47815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09E4CE-5164-41C9-8781-6DBD5B2FE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2" y="1305007"/>
            <a:ext cx="5820853" cy="541218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Problem: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Connections </a:t>
            </a:r>
            <a:r>
              <a:rPr lang="en-GB" sz="1800" dirty="0" err="1"/>
              <a:t>gehen</a:t>
            </a:r>
            <a:r>
              <a:rPr lang="en-GB" sz="1800" dirty="0"/>
              <a:t> </a:t>
            </a:r>
            <a:r>
              <a:rPr lang="en-GB" sz="1800" dirty="0" err="1"/>
              <a:t>vom</a:t>
            </a:r>
            <a:r>
              <a:rPr lang="en-GB" sz="1800" dirty="0"/>
              <a:t> </a:t>
            </a:r>
            <a:r>
              <a:rPr lang="en-GB" sz="1800" b="1" dirty="0" err="1"/>
              <a:t>Vertexmittelpunk</a:t>
            </a:r>
            <a:r>
              <a:rPr lang="en-GB" sz="1800" b="1" dirty="0"/>
              <a:t> </a:t>
            </a:r>
            <a:r>
              <a:rPr lang="en-GB" sz="1800" b="1" dirty="0" err="1"/>
              <a:t>zum</a:t>
            </a:r>
            <a:r>
              <a:rPr lang="en-GB" sz="1800" b="1" dirty="0"/>
              <a:t> </a:t>
            </a:r>
            <a:r>
              <a:rPr lang="en-GB" sz="1800" b="1" dirty="0" err="1"/>
              <a:t>Vertexmittelpunk</a:t>
            </a:r>
            <a:endParaRPr lang="en-GB" sz="1800" b="1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Connections </a:t>
            </a:r>
            <a:r>
              <a:rPr lang="en-GB" sz="1800" dirty="0" err="1"/>
              <a:t>werden</a:t>
            </a:r>
            <a:r>
              <a:rPr lang="en-GB" sz="1800" dirty="0"/>
              <a:t> </a:t>
            </a:r>
            <a:r>
              <a:rPr lang="en-GB" sz="1800" b="1" dirty="0" err="1"/>
              <a:t>automatisch</a:t>
            </a:r>
            <a:r>
              <a:rPr lang="en-GB" sz="1800" b="1" dirty="0"/>
              <a:t> </a:t>
            </a:r>
            <a:r>
              <a:rPr lang="en-GB" sz="1800" b="1" dirty="0" err="1"/>
              <a:t>optimiert</a:t>
            </a:r>
            <a:r>
              <a:rPr lang="en-GB" sz="1800" b="1" dirty="0"/>
              <a:t> um </a:t>
            </a:r>
            <a:r>
              <a:rPr lang="en-GB" sz="1800" b="1" dirty="0" err="1"/>
              <a:t>Kreuzungen</a:t>
            </a:r>
            <a:r>
              <a:rPr lang="en-GB" sz="1800" b="1" dirty="0"/>
              <a:t> </a:t>
            </a:r>
            <a:r>
              <a:rPr lang="en-GB" sz="1800" b="1" dirty="0" err="1"/>
              <a:t>zu</a:t>
            </a:r>
            <a:r>
              <a:rPr lang="en-GB" sz="1800" b="1" dirty="0"/>
              <a:t> </a:t>
            </a:r>
            <a:r>
              <a:rPr lang="en-GB" sz="1800" b="1" dirty="0" err="1"/>
              <a:t>vermindern</a:t>
            </a:r>
            <a:r>
              <a:rPr lang="en-GB" sz="1800" b="1" dirty="0"/>
              <a:t> </a:t>
            </a:r>
            <a:r>
              <a:rPr lang="en-GB" sz="1800" dirty="0" err="1"/>
              <a:t>aber</a:t>
            </a:r>
            <a:r>
              <a:rPr lang="en-GB" sz="1800" dirty="0"/>
              <a:t> </a:t>
            </a:r>
            <a:r>
              <a:rPr lang="en-GB" sz="1800" dirty="0" err="1"/>
              <a:t>unmöglich</a:t>
            </a:r>
            <a:r>
              <a:rPr lang="en-GB" sz="1800" dirty="0"/>
              <a:t> </a:t>
            </a:r>
            <a:r>
              <a:rPr lang="en-GB" sz="1800" dirty="0" err="1"/>
              <a:t>alle</a:t>
            </a:r>
            <a:r>
              <a:rPr lang="en-GB" sz="1800" dirty="0"/>
              <a:t> </a:t>
            </a:r>
            <a:r>
              <a:rPr lang="en-GB" sz="1800" dirty="0" err="1"/>
              <a:t>zu</a:t>
            </a:r>
            <a:r>
              <a:rPr lang="en-GB" sz="1800" dirty="0"/>
              <a:t> </a:t>
            </a:r>
            <a:r>
              <a:rPr lang="en-GB" sz="1800" dirty="0" err="1"/>
              <a:t>vermeiden</a:t>
            </a:r>
            <a:endParaRPr lang="en-GB" sz="1800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Dies </a:t>
            </a:r>
            <a:r>
              <a:rPr lang="en-GB" sz="1800" dirty="0" err="1"/>
              <a:t>führt</a:t>
            </a:r>
            <a:r>
              <a:rPr lang="en-GB" sz="1800" dirty="0"/>
              <a:t> </a:t>
            </a:r>
            <a:r>
              <a:rPr lang="en-GB" sz="1800" dirty="0" err="1"/>
              <a:t>zum</a:t>
            </a:r>
            <a:r>
              <a:rPr lang="en-GB" sz="1800" dirty="0"/>
              <a:t> </a:t>
            </a:r>
            <a:r>
              <a:rPr lang="en-GB" sz="1800" dirty="0" err="1"/>
              <a:t>Zusammenklappen</a:t>
            </a:r>
            <a:r>
              <a:rPr lang="en-GB" sz="1800" dirty="0"/>
              <a:t> </a:t>
            </a:r>
            <a:r>
              <a:rPr lang="en-GB" sz="1800" dirty="0" err="1"/>
              <a:t>verschiedene</a:t>
            </a:r>
            <a:r>
              <a:rPr lang="en-GB" sz="1800" dirty="0"/>
              <a:t> linen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 err="1"/>
              <a:t>Unübersichtlich</a:t>
            </a:r>
            <a:endParaRPr lang="en-GB" sz="1800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Lösung</a:t>
            </a:r>
            <a:r>
              <a:rPr lang="en-GB" sz="2400" dirty="0"/>
              <a:t>: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Line jumps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Arc form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radius 20pt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533964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2. Constraint Specification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876" y="1325880"/>
            <a:ext cx="5128954" cy="37013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Positioning Rules based on </a:t>
            </a:r>
            <a:r>
              <a:rPr lang="en-GB" sz="1900" dirty="0"/>
              <a:t>shape attributes</a:t>
            </a:r>
            <a:r>
              <a:rPr lang="en-GB" sz="1900" dirty="0">
                <a:uFillTx/>
              </a:rPr>
              <a:t>:</a:t>
            </a: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marL="0" indent="0">
              <a:lnSpc>
                <a:spcPct val="10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/>
              <a:t>Tags:</a:t>
            </a:r>
            <a:endParaRPr lang="en-GB" sz="1400" dirty="0">
              <a:uFillTx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65" y="747549"/>
            <a:ext cx="6981547" cy="594368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10151" r="10207"/>
          <a:stretch/>
        </p:blipFill>
        <p:spPr>
          <a:xfrm>
            <a:off x="155481" y="5029200"/>
            <a:ext cx="5348349" cy="16640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0023B0-A423-4E13-837F-179F396E82C6}"/>
              </a:ext>
            </a:extLst>
          </p:cNvPr>
          <p:cNvSpPr/>
          <p:nvPr/>
        </p:nvSpPr>
        <p:spPr>
          <a:xfrm>
            <a:off x="3467477" y="5062323"/>
            <a:ext cx="2036353" cy="1690478"/>
          </a:xfrm>
          <a:prstGeom prst="rect">
            <a:avLst/>
          </a:prstGeom>
          <a:solidFill>
            <a:srgbClr val="FFFF00">
              <a:alpha val="10196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 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53B754C4-0702-416C-A74A-75567E78F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Probleme: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Inkonsistenzen in das Model (Instance </a:t>
            </a:r>
            <a:r>
              <a:rPr lang="de-DE" sz="2000" dirty="0" err="1"/>
              <a:t>Hierarchy</a:t>
            </a:r>
            <a:r>
              <a:rPr lang="de-DE" sz="2000" dirty="0"/>
              <a:t>) wie z.B. Gruppen die Gruppen aber auch Shapes enthalten.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Führt zu Irreguläre Platzierung in die Mehrheit der Fälle </a:t>
            </a:r>
            <a:r>
              <a:rPr lang="de-DE" sz="2000" dirty="0">
                <a:sym typeface="Wingdings" panose="05000000000000000000" pitchFamily="2" charset="2"/>
              </a:rPr>
              <a:t></a:t>
            </a:r>
            <a:r>
              <a:rPr lang="de-DE" sz="2000" dirty="0"/>
              <a:t> braucht zu viel Logik.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Relative </a:t>
            </a:r>
            <a:r>
              <a:rPr lang="de-DE" sz="2000" dirty="0" err="1"/>
              <a:t>positionierung</a:t>
            </a:r>
            <a:r>
              <a:rPr lang="de-DE" sz="2000" dirty="0"/>
              <a:t> deswegen manchmal suboptimal, aber trotzdem die beste Alternative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Viel Aufwand und wenig Fortschritt bei der Verbesserung des Algorithmus.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Lösungen (zum Teil):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Specification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Constraints</a:t>
            </a:r>
            <a:r>
              <a:rPr lang="de-DE" sz="2000" dirty="0"/>
              <a:t> erlaubt Logik gezielt zu programmieren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Constraints</a:t>
            </a:r>
            <a:r>
              <a:rPr lang="de-DE" sz="2000" dirty="0"/>
              <a:t> erlauben auch das progressive </a:t>
            </a:r>
            <a:r>
              <a:rPr lang="de-DE" sz="2000" dirty="0" err="1"/>
              <a:t>Enhancement</a:t>
            </a: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Block </a:t>
            </a:r>
            <a:r>
              <a:rPr lang="de-DE" sz="2000" dirty="0" err="1"/>
              <a:t>packing</a:t>
            </a:r>
            <a:r>
              <a:rPr lang="de-DE" sz="2000" dirty="0"/>
              <a:t> </a:t>
            </a:r>
            <a:r>
              <a:rPr lang="de-DE" sz="2000" dirty="0" err="1"/>
              <a:t>algorithm</a:t>
            </a:r>
            <a:r>
              <a:rPr lang="de-DE" sz="2000" dirty="0"/>
              <a:t> ist eine optimale Lösung für P&amp;ID Diagramme falls alle </a:t>
            </a:r>
            <a:r>
              <a:rPr lang="de-DE" sz="2000" dirty="0" err="1"/>
              <a:t>children</a:t>
            </a:r>
            <a:r>
              <a:rPr lang="de-DE" sz="2000" dirty="0"/>
              <a:t> Gruppen sind (rechteckige Blocks). Nicht aber für </a:t>
            </a:r>
            <a:r>
              <a:rPr lang="de-DE" sz="2000" dirty="0" err="1"/>
              <a:t>shapes</a:t>
            </a:r>
            <a:r>
              <a:rPr lang="de-DE" sz="2000" dirty="0"/>
              <a:t>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7173778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3.1 Placement Logic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821" y="927066"/>
            <a:ext cx="4423237" cy="578948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5BD580-820E-404F-9CBF-D668F1B6F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6024890" cy="541218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Kleine</a:t>
            </a:r>
            <a:r>
              <a:rPr lang="en-GB" sz="2400" dirty="0"/>
              <a:t> </a:t>
            </a:r>
            <a:r>
              <a:rPr lang="en-GB" sz="2400" dirty="0" err="1"/>
              <a:t>Modifikationen</a:t>
            </a:r>
            <a:r>
              <a:rPr lang="en-GB" sz="2400" dirty="0"/>
              <a:t> </a:t>
            </a:r>
            <a:r>
              <a:rPr lang="en-GB" sz="2400" dirty="0" err="1"/>
              <a:t>zum</a:t>
            </a:r>
            <a:r>
              <a:rPr lang="en-GB" sz="2400" dirty="0"/>
              <a:t> </a:t>
            </a:r>
            <a:r>
              <a:rPr lang="en-GB" sz="2400" dirty="0" err="1"/>
              <a:t>vorherigen</a:t>
            </a:r>
            <a:r>
              <a:rPr lang="en-GB" sz="2400" dirty="0"/>
              <a:t> </a:t>
            </a:r>
            <a:r>
              <a:rPr lang="en-GB" sz="2400" dirty="0" err="1"/>
              <a:t>Logik</a:t>
            </a:r>
            <a:endParaRPr lang="en-GB" sz="2400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Sonst</a:t>
            </a:r>
            <a:r>
              <a:rPr lang="en-GB" sz="2400" dirty="0"/>
              <a:t> </a:t>
            </a:r>
            <a:r>
              <a:rPr lang="en-GB" sz="2400" dirty="0" err="1"/>
              <a:t>gleich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9057043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4933325" cy="5412189"/>
          </a:xfrm>
        </p:spPr>
        <p:txBody>
          <a:bodyPr>
            <a:normAutofit fontScale="92500"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 dirty="0"/>
              <a:t>Binary tree block packing algorithm (for groups):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Sort blocks </a:t>
            </a:r>
            <a:r>
              <a:rPr lang="en-GB" sz="2400" dirty="0"/>
              <a:t>(clones) based on selected </a:t>
            </a:r>
            <a:r>
              <a:rPr lang="en-GB" sz="2400" dirty="0" err="1"/>
              <a:t>sortOrder</a:t>
            </a:r>
            <a:r>
              <a:rPr lang="en-GB" sz="2400" dirty="0"/>
              <a:t> option (none, width, height, area, </a:t>
            </a:r>
            <a:r>
              <a:rPr lang="en-GB" sz="2400" b="1" dirty="0" err="1"/>
              <a:t>maxSide</a:t>
            </a:r>
            <a:r>
              <a:rPr lang="en-GB" sz="2400" b="1" dirty="0"/>
              <a:t>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first </a:t>
            </a:r>
            <a:r>
              <a:rPr lang="en-GB" sz="2400" dirty="0"/>
              <a:t>(root) </a:t>
            </a:r>
            <a:r>
              <a:rPr lang="en-GB" sz="2400" b="1" dirty="0"/>
              <a:t>block</a:t>
            </a:r>
            <a:r>
              <a:rPr lang="en-GB" sz="2400" dirty="0"/>
              <a:t> at (0, 0).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next block </a:t>
            </a:r>
            <a:r>
              <a:rPr lang="en-GB" sz="2400" dirty="0"/>
              <a:t>either right or bellow of previous (minimize area)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Repeat</a:t>
            </a:r>
            <a:r>
              <a:rPr lang="en-GB" sz="2400" dirty="0"/>
              <a:t> 3 until all blocks placed.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Update properties </a:t>
            </a:r>
            <a:r>
              <a:rPr lang="en-GB" sz="2400" dirty="0"/>
              <a:t>in original objects.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  <a:p>
            <a:pPr>
              <a:buClr>
                <a:srgbClr val="FFC000"/>
              </a:buClr>
            </a:pPr>
            <a:r>
              <a:rPr lang="en-GB" sz="2400" dirty="0"/>
              <a:t>Sehr </a:t>
            </a:r>
            <a:r>
              <a:rPr lang="en-GB" sz="2400" dirty="0" err="1"/>
              <a:t>gute</a:t>
            </a:r>
            <a:r>
              <a:rPr lang="en-GB" sz="2400" dirty="0"/>
              <a:t> </a:t>
            </a:r>
            <a:r>
              <a:rPr lang="en-GB" sz="2400" dirty="0" err="1"/>
              <a:t>Ergebnisse</a:t>
            </a:r>
            <a:r>
              <a:rPr lang="en-GB" sz="2400" dirty="0"/>
              <a:t> für Blocks die </a:t>
            </a:r>
            <a:r>
              <a:rPr lang="en-GB" sz="2400" dirty="0" err="1"/>
              <a:t>nur</a:t>
            </a:r>
            <a:r>
              <a:rPr lang="en-GB" sz="2400" dirty="0"/>
              <a:t> </a:t>
            </a:r>
            <a:r>
              <a:rPr lang="en-GB" sz="2400" dirty="0" err="1"/>
              <a:t>Groupen</a:t>
            </a:r>
            <a:r>
              <a:rPr lang="en-GB" sz="2400" dirty="0"/>
              <a:t> </a:t>
            </a:r>
            <a:r>
              <a:rPr lang="en-GB" sz="2400" dirty="0" err="1"/>
              <a:t>sind</a:t>
            </a:r>
            <a:r>
              <a:rPr lang="en-GB" sz="2400" dirty="0"/>
              <a:t> (</a:t>
            </a:r>
            <a:r>
              <a:rPr lang="en-GB" sz="2400" dirty="0" err="1"/>
              <a:t>ohne</a:t>
            </a:r>
            <a:r>
              <a:rPr lang="en-GB" sz="2400" dirty="0"/>
              <a:t> Shapes)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26" y="1641973"/>
            <a:ext cx="5980262" cy="47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767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9" name="Gruppieren 18"/>
          <p:cNvGrpSpPr/>
          <p:nvPr/>
        </p:nvGrpSpPr>
        <p:grpSpPr>
          <a:xfrm>
            <a:off x="357569" y="2351701"/>
            <a:ext cx="2140410" cy="2406451"/>
            <a:chOff x="266700" y="3022601"/>
            <a:chExt cx="2140410" cy="2406451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92" t="15205" b="6558"/>
            <a:stretch/>
          </p:blipFill>
          <p:spPr>
            <a:xfrm>
              <a:off x="266700" y="3022601"/>
              <a:ext cx="2140410" cy="2098674"/>
            </a:xfrm>
            <a:prstGeom prst="rect">
              <a:avLst/>
            </a:prstGeom>
          </p:spPr>
        </p:pic>
        <p:sp>
          <p:nvSpPr>
            <p:cNvPr id="12" name="Textfeld 11"/>
            <p:cNvSpPr txBox="1"/>
            <p:nvPr/>
          </p:nvSpPr>
          <p:spPr>
            <a:xfrm>
              <a:off x="763326" y="512127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width</a:t>
              </a:r>
              <a:endParaRPr lang="de-DE" sz="1400" dirty="0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9704968" y="2983808"/>
            <a:ext cx="2103120" cy="1542494"/>
            <a:chOff x="8534401" y="4190999"/>
            <a:chExt cx="2103120" cy="1542494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5" t="15221" r="892" b="45466"/>
            <a:stretch/>
          </p:blipFill>
          <p:spPr>
            <a:xfrm>
              <a:off x="8534401" y="4190999"/>
              <a:ext cx="2103120" cy="1051561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>
              <a:off x="9012382" y="5210273"/>
              <a:ext cx="1147157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none</a:t>
              </a:r>
              <a:r>
                <a:rPr lang="de-DE" sz="1400" dirty="0"/>
                <a:t> (</a:t>
              </a:r>
              <a:r>
                <a:rPr lang="de-DE" sz="1400" dirty="0" err="1"/>
                <a:t>default</a:t>
              </a:r>
              <a:r>
                <a:rPr lang="de-DE" sz="1400" dirty="0"/>
                <a:t>)</a:t>
              </a:r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5023850" y="2878433"/>
            <a:ext cx="2133600" cy="1571942"/>
            <a:chOff x="5356860" y="2484120"/>
            <a:chExt cx="2133600" cy="157194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63" t="14876" r="876" b="37253"/>
            <a:stretch/>
          </p:blipFill>
          <p:spPr>
            <a:xfrm>
              <a:off x="5356860" y="2484120"/>
              <a:ext cx="2133600" cy="1287780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850081" y="374828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area</a:t>
              </a:r>
              <a:endParaRPr lang="de-DE" sz="1400" dirty="0"/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681703" y="2983808"/>
            <a:ext cx="2128838" cy="1385176"/>
            <a:chOff x="5500688" y="2652713"/>
            <a:chExt cx="2128838" cy="138517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9" t="15172" r="1328" b="42508"/>
            <a:stretch/>
          </p:blipFill>
          <p:spPr>
            <a:xfrm>
              <a:off x="5500688" y="2652713"/>
              <a:ext cx="2128838" cy="1125537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5991528" y="3730112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height</a:t>
              </a:r>
              <a:endParaRPr lang="de-DE" sz="1400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7370759" y="2434878"/>
            <a:ext cx="2120900" cy="2369986"/>
            <a:chOff x="3362202" y="4340225"/>
            <a:chExt cx="2120900" cy="236998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4" t="15779" r="842" b="7442"/>
            <a:stretch/>
          </p:blipFill>
          <p:spPr>
            <a:xfrm>
              <a:off x="3362202" y="4340225"/>
              <a:ext cx="2120900" cy="2047875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3849073" y="6402434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/>
                <a:t>by</a:t>
              </a:r>
              <a:r>
                <a:rPr lang="de-DE" sz="1400" b="1" dirty="0"/>
                <a:t> </a:t>
              </a:r>
              <a:r>
                <a:rPr lang="de-DE" sz="1400" b="1" dirty="0" err="1"/>
                <a:t>maxSide</a:t>
              </a:r>
              <a:endParaRPr lang="de-DE" sz="1400" b="1" dirty="0"/>
            </a:p>
          </p:txBody>
        </p:sp>
      </p:grpSp>
      <p:sp>
        <p:nvSpPr>
          <p:cNvPr id="25" name="Rectangle 5">
            <a:extLst>
              <a:ext uri="{FF2B5EF4-FFF2-40B4-BE49-F238E27FC236}">
                <a16:creationId xmlns:a16="http://schemas.microsoft.com/office/drawing/2014/main" id="{840023B0-A423-4E13-837F-179F396E82C6}"/>
              </a:ext>
            </a:extLst>
          </p:cNvPr>
          <p:cNvSpPr/>
          <p:nvPr/>
        </p:nvSpPr>
        <p:spPr>
          <a:xfrm>
            <a:off x="7257143" y="2264229"/>
            <a:ext cx="2336725" cy="2584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291771"/>
            <a:ext cx="10768975" cy="5425425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Beispiel</a:t>
            </a:r>
            <a:r>
              <a:rPr lang="en-GB" sz="2400" dirty="0"/>
              <a:t> </a:t>
            </a:r>
            <a:r>
              <a:rPr lang="en-GB" sz="2400" dirty="0" err="1"/>
              <a:t>mit</a:t>
            </a:r>
            <a:r>
              <a:rPr lang="en-GB" sz="2400" dirty="0"/>
              <a:t> 4 Units in Brewery (block dimensions to scale)</a:t>
            </a:r>
          </a:p>
          <a:p>
            <a:pPr marL="0" indent="0">
              <a:buClr>
                <a:srgbClr val="FFC000"/>
              </a:buClr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682114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Bugs in </a:t>
            </a:r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r>
              <a:rPr lang="en-GB" sz="3200" b="1" dirty="0" err="1">
                <a:solidFill>
                  <a:srgbClr val="339966"/>
                </a:solidFill>
              </a:rPr>
              <a:t>Algorithmus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132743"/>
            <a:ext cx="10768975" cy="5584453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Obwohl</a:t>
            </a:r>
            <a:r>
              <a:rPr lang="en-GB" sz="2400" dirty="0"/>
              <a:t> </a:t>
            </a:r>
            <a:r>
              <a:rPr lang="en-GB" sz="2400" dirty="0" err="1"/>
              <a:t>praktish</a:t>
            </a:r>
            <a:r>
              <a:rPr lang="en-GB" sz="2400" dirty="0"/>
              <a:t> </a:t>
            </a:r>
            <a:r>
              <a:rPr lang="en-GB" sz="2400" dirty="0" err="1"/>
              <a:t>identische</a:t>
            </a:r>
            <a:r>
              <a:rPr lang="en-GB" sz="2400" dirty="0"/>
              <a:t> Code, </a:t>
            </a:r>
            <a:r>
              <a:rPr lang="en-GB" sz="2400" dirty="0" err="1"/>
              <a:t>nicht</a:t>
            </a:r>
            <a:r>
              <a:rPr lang="en-GB" sz="2400" dirty="0"/>
              <a:t> </a:t>
            </a:r>
            <a:r>
              <a:rPr lang="en-GB" sz="2400" dirty="0" err="1"/>
              <a:t>gleiche</a:t>
            </a:r>
            <a:r>
              <a:rPr lang="en-GB" sz="2400" dirty="0"/>
              <a:t> </a:t>
            </a:r>
            <a:r>
              <a:rPr lang="en-GB" sz="2400" dirty="0" err="1"/>
              <a:t>Visu</a:t>
            </a:r>
            <a:r>
              <a:rPr lang="en-GB" sz="2400" dirty="0"/>
              <a:t> Output.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0" indent="0">
              <a:buClr>
                <a:srgbClr val="FFC000"/>
              </a:buClr>
              <a:buNone/>
            </a:pPr>
            <a:r>
              <a:rPr lang="en-GB" sz="2400" b="1" dirty="0"/>
              <a:t>	Testing </a:t>
            </a:r>
            <a:r>
              <a:rPr lang="en-GB" sz="2400" b="1" dirty="0" err="1"/>
              <a:t>Boardlet</a:t>
            </a:r>
            <a:r>
              <a:rPr lang="en-GB" sz="2400" b="1" dirty="0"/>
              <a:t>				         Sapient </a:t>
            </a:r>
            <a:r>
              <a:rPr lang="en-GB" sz="2400" b="1" dirty="0" err="1"/>
              <a:t>Boardlet</a:t>
            </a:r>
            <a:endParaRPr lang="en-GB" sz="2400" b="1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17" y="2389318"/>
            <a:ext cx="6197600" cy="32388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" y="2389318"/>
            <a:ext cx="4159041" cy="4371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98967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feld 239"/>
          <p:cNvSpPr txBox="1"/>
          <p:nvPr/>
        </p:nvSpPr>
        <p:spPr>
          <a:xfrm>
            <a:off x="7382968" y="1749011"/>
            <a:ext cx="4683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7877402" y="1357644"/>
            <a:ext cx="473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7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239" name="Textfeld 238"/>
          <p:cNvSpPr txBox="1"/>
          <p:nvPr/>
        </p:nvSpPr>
        <p:spPr>
          <a:xfrm>
            <a:off x="10070730" y="1197947"/>
            <a:ext cx="468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407625" y="3859073"/>
            <a:ext cx="2258285" cy="2188849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1407626" y="385907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(0, 0)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2" name="Rechteck 111"/>
          <p:cNvSpPr/>
          <p:nvPr/>
        </p:nvSpPr>
        <p:spPr>
          <a:xfrm>
            <a:off x="272335" y="4949785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(-0.5,0.5)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3665910" y="604792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(1, 1)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9" name="Rechteck 118"/>
          <p:cNvSpPr/>
          <p:nvPr/>
        </p:nvSpPr>
        <p:spPr>
          <a:xfrm>
            <a:off x="2513585" y="4954697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(0.5, 0.5)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99753" y="3046058"/>
            <a:ext cx="12092247" cy="728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400" b="1" dirty="0"/>
              <a:t>Relative Positioning</a:t>
            </a:r>
          </a:p>
          <a:p>
            <a:pPr marL="0" indent="0" algn="just">
              <a:buNone/>
            </a:pPr>
            <a:r>
              <a:rPr lang="en-GB" sz="1400" b="1" dirty="0"/>
              <a:t>               </a:t>
            </a:r>
            <a:r>
              <a:rPr lang="en-GB" sz="1200" b="1" dirty="0"/>
              <a:t>vertex placement                                  		               group placement		                                      group placement                               </a:t>
            </a:r>
            <a:r>
              <a:rPr lang="en-GB" sz="1200" dirty="0"/>
              <a:t>… (recursively)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2840765" y="3665009"/>
            <a:ext cx="907625" cy="262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000" b="1" dirty="0">
                <a:solidFill>
                  <a:srgbClr val="00B0F0"/>
                </a:solidFill>
              </a:rPr>
              <a:t>Parent vertex</a:t>
            </a:r>
          </a:p>
        </p:txBody>
      </p:sp>
      <p:sp>
        <p:nvSpPr>
          <p:cNvPr id="143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5771300" y="3970003"/>
            <a:ext cx="1596044" cy="1546970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361640" y="3936751"/>
            <a:ext cx="2353859" cy="1979702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297909" y="3864707"/>
            <a:ext cx="2473981" cy="211534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hteck 165"/>
          <p:cNvSpPr/>
          <p:nvPr/>
        </p:nvSpPr>
        <p:spPr>
          <a:xfrm>
            <a:off x="6228162" y="4052312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7" name="Rechteck 166"/>
          <p:cNvSpPr/>
          <p:nvPr/>
        </p:nvSpPr>
        <p:spPr>
          <a:xfrm>
            <a:off x="7076294" y="5243115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7079989" y="4947613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9" name="Rechteck 168"/>
          <p:cNvSpPr/>
          <p:nvPr/>
        </p:nvSpPr>
        <p:spPr>
          <a:xfrm>
            <a:off x="7076294" y="5659393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0" name="Rechteck 169"/>
          <p:cNvSpPr/>
          <p:nvPr/>
        </p:nvSpPr>
        <p:spPr>
          <a:xfrm>
            <a:off x="5826692" y="4426431"/>
            <a:ext cx="1013309" cy="105779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1" name="Rechteck 170"/>
          <p:cNvSpPr/>
          <p:nvPr/>
        </p:nvSpPr>
        <p:spPr>
          <a:xfrm>
            <a:off x="6629634" y="5665829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721725" y="3859072"/>
            <a:ext cx="0" cy="22569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855507" y="6248400"/>
            <a:ext cx="29165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/>
          <p:cNvCxnSpPr/>
          <p:nvPr/>
        </p:nvCxnSpPr>
        <p:spPr>
          <a:xfrm>
            <a:off x="5143159" y="3859072"/>
            <a:ext cx="0" cy="21209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/>
          <p:cNvCxnSpPr/>
          <p:nvPr/>
        </p:nvCxnSpPr>
        <p:spPr>
          <a:xfrm>
            <a:off x="5276531" y="6103323"/>
            <a:ext cx="24953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/>
          <p:cNvCxnSpPr/>
          <p:nvPr/>
        </p:nvCxnSpPr>
        <p:spPr>
          <a:xfrm>
            <a:off x="1274253" y="3859072"/>
            <a:ext cx="0" cy="2188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>
            <a:off x="1407625" y="6185873"/>
            <a:ext cx="22582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>
          <a:xfrm>
            <a:off x="3665910" y="3859072"/>
            <a:ext cx="2105390" cy="1109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 flipV="1">
            <a:off x="3665910" y="5516973"/>
            <a:ext cx="2105390" cy="53094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endCxn id="181" idx="0"/>
          </p:cNvCxnSpPr>
          <p:nvPr/>
        </p:nvCxnSpPr>
        <p:spPr>
          <a:xfrm>
            <a:off x="7771890" y="3859072"/>
            <a:ext cx="2545879" cy="563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7771890" y="4990365"/>
            <a:ext cx="2545879" cy="98968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pieren 65"/>
          <p:cNvGrpSpPr/>
          <p:nvPr/>
        </p:nvGrpSpPr>
        <p:grpSpPr>
          <a:xfrm>
            <a:off x="8859483" y="3864543"/>
            <a:ext cx="2916571" cy="2251480"/>
            <a:chOff x="8859483" y="3864543"/>
            <a:chExt cx="2916571" cy="2251480"/>
          </a:xfrm>
        </p:grpSpPr>
        <p:pic>
          <p:nvPicPr>
            <p:cNvPr id="185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81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hteck 205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7" name="Rechteck 206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0" name="Rechteck 209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Rechteck 210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Rechteck 211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Rechteck 219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3" name="Rechteck 232"/>
          <p:cNvSpPr/>
          <p:nvPr/>
        </p:nvSpPr>
        <p:spPr>
          <a:xfrm>
            <a:off x="7942850" y="1713734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234" name="Rechteck 233"/>
          <p:cNvSpPr/>
          <p:nvPr/>
        </p:nvSpPr>
        <p:spPr>
          <a:xfrm>
            <a:off x="9589979" y="1557210"/>
            <a:ext cx="925047" cy="92504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69" name="Gerade Verbindung mit Pfeil 68"/>
          <p:cNvCxnSpPr>
            <a:stCxn id="233" idx="3"/>
            <a:endCxn id="234" idx="1"/>
          </p:cNvCxnSpPr>
          <p:nvPr/>
        </p:nvCxnSpPr>
        <p:spPr>
          <a:xfrm>
            <a:off x="8554850" y="2019734"/>
            <a:ext cx="103512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234"/>
          <p:cNvCxnSpPr/>
          <p:nvPr/>
        </p:nvCxnSpPr>
        <p:spPr>
          <a:xfrm>
            <a:off x="7807987" y="1713734"/>
            <a:ext cx="0" cy="306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 Verbindung mit Pfeil 235"/>
          <p:cNvCxnSpPr/>
          <p:nvPr/>
        </p:nvCxnSpPr>
        <p:spPr>
          <a:xfrm>
            <a:off x="7934140" y="1596618"/>
            <a:ext cx="30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/>
          <p:cNvCxnSpPr/>
          <p:nvPr/>
        </p:nvCxnSpPr>
        <p:spPr>
          <a:xfrm>
            <a:off x="10639149" y="1557211"/>
            <a:ext cx="2" cy="4625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/>
          <p:cNvCxnSpPr/>
          <p:nvPr/>
        </p:nvCxnSpPr>
        <p:spPr>
          <a:xfrm>
            <a:off x="10058679" y="1449083"/>
            <a:ext cx="455382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feld 240"/>
          <p:cNvSpPr txBox="1"/>
          <p:nvPr/>
        </p:nvSpPr>
        <p:spPr>
          <a:xfrm>
            <a:off x="10598750" y="1661515"/>
            <a:ext cx="605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42" name="Textfeld 241"/>
          <p:cNvSpPr txBox="1"/>
          <p:nvPr/>
        </p:nvSpPr>
        <p:spPr>
          <a:xfrm>
            <a:off x="8752272" y="1997974"/>
            <a:ext cx="667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chemeClr val="accent2"/>
                </a:solidFill>
              </a:rPr>
              <a:t>spacing</a:t>
            </a:r>
          </a:p>
        </p:txBody>
      </p:sp>
      <p:cxnSp>
        <p:nvCxnSpPr>
          <p:cNvPr id="91" name="Gerader Verbinder 90"/>
          <p:cNvCxnSpPr>
            <a:stCxn id="233" idx="0"/>
            <a:endCxn id="233" idx="2"/>
          </p:cNvCxnSpPr>
          <p:nvPr/>
        </p:nvCxnSpPr>
        <p:spPr>
          <a:xfrm>
            <a:off x="8248850" y="1713734"/>
            <a:ext cx="0" cy="612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233" idx="1"/>
            <a:endCxn id="233" idx="3"/>
          </p:cNvCxnSpPr>
          <p:nvPr/>
        </p:nvCxnSpPr>
        <p:spPr>
          <a:xfrm>
            <a:off x="7942850" y="2019734"/>
            <a:ext cx="612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234" idx="0"/>
            <a:endCxn id="234" idx="2"/>
          </p:cNvCxnSpPr>
          <p:nvPr/>
        </p:nvCxnSpPr>
        <p:spPr>
          <a:xfrm>
            <a:off x="10052503" y="1557210"/>
            <a:ext cx="0" cy="9250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234" idx="1"/>
            <a:endCxn id="234" idx="3"/>
          </p:cNvCxnSpPr>
          <p:nvPr/>
        </p:nvCxnSpPr>
        <p:spPr>
          <a:xfrm>
            <a:off x="9589979" y="2019734"/>
            <a:ext cx="92504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7386085" y="799683"/>
            <a:ext cx="3402747" cy="345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Geometry between neighbouring children</a:t>
            </a:r>
          </a:p>
        </p:txBody>
      </p:sp>
      <p:sp>
        <p:nvSpPr>
          <p:cNvPr id="245" name="Ellipse 244"/>
          <p:cNvSpPr/>
          <p:nvPr/>
        </p:nvSpPr>
        <p:spPr>
          <a:xfrm>
            <a:off x="7918884" y="168976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Ellipse 245"/>
          <p:cNvSpPr/>
          <p:nvPr/>
        </p:nvSpPr>
        <p:spPr>
          <a:xfrm>
            <a:off x="9566013" y="153611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feld 246"/>
              <p:cNvSpPr txBox="1"/>
              <p:nvPr/>
            </p:nvSpPr>
            <p:spPr>
              <a:xfrm>
                <a:off x="10756190" y="1029991"/>
                <a:ext cx="1015888" cy="58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de-DE" sz="1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000" b="1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de-DE" sz="1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sz="1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de-DE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de-DE" sz="1000" b="1" dirty="0"/>
              </a:p>
              <a:p>
                <a:endParaRPr lang="de-DE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Textfeld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190" y="1029991"/>
                <a:ext cx="1015888" cy="581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Textfeld 247"/>
          <p:cNvSpPr txBox="1"/>
          <p:nvPr/>
        </p:nvSpPr>
        <p:spPr>
          <a:xfrm>
            <a:off x="7894811" y="1683132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(0, 0)</a:t>
            </a:r>
          </a:p>
        </p:txBody>
      </p:sp>
      <p:sp>
        <p:nvSpPr>
          <p:cNvPr id="250" name="Textfeld 249"/>
          <p:cNvSpPr txBox="1"/>
          <p:nvPr/>
        </p:nvSpPr>
        <p:spPr>
          <a:xfrm>
            <a:off x="9529638" y="1536464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</a:t>
            </a:r>
            <a:r>
              <a:rPr lang="de-DE" sz="1200" b="1" i="1" dirty="0"/>
              <a:t>x</a:t>
            </a:r>
            <a:r>
              <a:rPr lang="de-DE" sz="1200" b="1" dirty="0"/>
              <a:t>, </a:t>
            </a:r>
            <a:r>
              <a:rPr lang="de-DE" sz="1200" b="1" i="1" dirty="0"/>
              <a:t>y</a:t>
            </a:r>
            <a:r>
              <a:rPr lang="de-DE" sz="1200" b="1" dirty="0"/>
              <a:t>)</a:t>
            </a:r>
          </a:p>
        </p:txBody>
      </p:sp>
      <p:cxnSp>
        <p:nvCxnSpPr>
          <p:cNvPr id="252" name="Gerade Verbindung mit Pfeil 251"/>
          <p:cNvCxnSpPr/>
          <p:nvPr/>
        </p:nvCxnSpPr>
        <p:spPr>
          <a:xfrm>
            <a:off x="11041101" y="1557210"/>
            <a:ext cx="0" cy="93000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/>
          <p:cNvCxnSpPr/>
          <p:nvPr/>
        </p:nvCxnSpPr>
        <p:spPr>
          <a:xfrm>
            <a:off x="7933779" y="2717336"/>
            <a:ext cx="2580282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feld 253"/>
          <p:cNvSpPr txBox="1"/>
          <p:nvPr/>
        </p:nvSpPr>
        <p:spPr>
          <a:xfrm>
            <a:off x="11020912" y="1892776"/>
            <a:ext cx="6288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00B0F0"/>
                </a:solidFill>
              </a:rPr>
              <a:t>H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cxnSp>
        <p:nvCxnSpPr>
          <p:cNvPr id="259" name="Gerader Verbinder 258"/>
          <p:cNvCxnSpPr/>
          <p:nvPr/>
        </p:nvCxnSpPr>
        <p:spPr>
          <a:xfrm>
            <a:off x="7934140" y="2325734"/>
            <a:ext cx="0" cy="43658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r Verbinder 259"/>
          <p:cNvCxnSpPr/>
          <p:nvPr/>
        </p:nvCxnSpPr>
        <p:spPr>
          <a:xfrm>
            <a:off x="10514061" y="2482257"/>
            <a:ext cx="0" cy="2800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r Verbinder 263"/>
          <p:cNvCxnSpPr/>
          <p:nvPr/>
        </p:nvCxnSpPr>
        <p:spPr>
          <a:xfrm>
            <a:off x="10514061" y="2482257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/>
          <p:cNvCxnSpPr/>
          <p:nvPr/>
        </p:nvCxnSpPr>
        <p:spPr>
          <a:xfrm>
            <a:off x="10514061" y="1557210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/>
          <p:cNvSpPr txBox="1"/>
          <p:nvPr/>
        </p:nvSpPr>
        <p:spPr>
          <a:xfrm>
            <a:off x="8969691" y="2680114"/>
            <a:ext cx="6202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err="1">
                <a:solidFill>
                  <a:srgbClr val="00B0F0"/>
                </a:solidFill>
              </a:rPr>
              <a:t>W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AB368F11-1E3F-4FEC-90AA-7D9BCE7F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Optimal Fall (</a:t>
            </a:r>
            <a:r>
              <a:rPr lang="en-GB" sz="2400" dirty="0" err="1"/>
              <a:t>vor</a:t>
            </a:r>
            <a:r>
              <a:rPr lang="en-GB" sz="2400" dirty="0"/>
              <a:t> </a:t>
            </a:r>
            <a:r>
              <a:rPr lang="en-GB" sz="2400" dirty="0" err="1"/>
              <a:t>ein</a:t>
            </a:r>
            <a:r>
              <a:rPr lang="en-GB" sz="2400" dirty="0"/>
              <a:t> </a:t>
            </a:r>
            <a:r>
              <a:rPr lang="en-GB" sz="2400" dirty="0" err="1"/>
              <a:t>Paar</a:t>
            </a:r>
            <a:r>
              <a:rPr lang="en-GB" sz="2400" dirty="0"/>
              <a:t> </a:t>
            </a:r>
            <a:r>
              <a:rPr lang="en-GB" sz="2400" dirty="0" err="1"/>
              <a:t>Wochen</a:t>
            </a:r>
            <a:r>
              <a:rPr lang="en-GB" sz="2400" dirty="0"/>
              <a:t>):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67151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feld 239"/>
          <p:cNvSpPr txBox="1"/>
          <p:nvPr/>
        </p:nvSpPr>
        <p:spPr>
          <a:xfrm>
            <a:off x="7382968" y="2041111"/>
            <a:ext cx="4683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7877402" y="1649744"/>
            <a:ext cx="473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7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239" name="Textfeld 238"/>
          <p:cNvSpPr txBox="1"/>
          <p:nvPr/>
        </p:nvSpPr>
        <p:spPr>
          <a:xfrm>
            <a:off x="10070730" y="1490047"/>
            <a:ext cx="468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3.4.8 – Vertex Layout Algorithm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5" y="1081885"/>
            <a:ext cx="6383370" cy="1674859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GB" sz="1900" b="1" dirty="0"/>
              <a:t>Vertex Placement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b="1" dirty="0"/>
              <a:t>Depth-first</a:t>
            </a:r>
            <a:r>
              <a:rPr lang="en-GB" sz="1400" dirty="0"/>
              <a:t> traversal of instance hierarchy (IH) via parent attribute until </a:t>
            </a:r>
            <a:r>
              <a:rPr lang="en-GB" sz="1400" b="1" dirty="0" err="1">
                <a:solidFill>
                  <a:srgbClr val="00B050"/>
                </a:solidFill>
              </a:rPr>
              <a:t>cModule</a:t>
            </a:r>
            <a:r>
              <a:rPr lang="en-GB" sz="1400" dirty="0"/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Vertex placement inside group: </a:t>
            </a:r>
            <a:r>
              <a:rPr lang="en-GB" sz="1400" b="1" dirty="0"/>
              <a:t>relative positioning </a:t>
            </a:r>
            <a:r>
              <a:rPr lang="en-GB" sz="1400" dirty="0"/>
              <a:t>with</a:t>
            </a:r>
            <a:r>
              <a:rPr lang="en-GB" sz="1400" b="1" dirty="0"/>
              <a:t> </a:t>
            </a:r>
            <a:r>
              <a:rPr lang="en-GB" sz="1400" b="1" dirty="0">
                <a:solidFill>
                  <a:schemeClr val="accent2"/>
                </a:solidFill>
              </a:rPr>
              <a:t>constraints</a:t>
            </a:r>
            <a:endParaRPr lang="en-GB" sz="1400" dirty="0">
              <a:solidFill>
                <a:schemeClr val="accent2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Rules for example: if (valve to instrument) : instrument above valve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Implement </a:t>
            </a:r>
            <a:r>
              <a:rPr lang="en-GB" sz="1400" b="1" dirty="0">
                <a:solidFill>
                  <a:srgbClr val="0000FF"/>
                </a:solidFill>
              </a:rPr>
              <a:t>units</a:t>
            </a:r>
            <a:r>
              <a:rPr lang="en-GB" sz="1400" dirty="0"/>
              <a:t> and </a:t>
            </a:r>
            <a:r>
              <a:rPr lang="en-GB" sz="1400" b="1" dirty="0" err="1">
                <a:solidFill>
                  <a:srgbClr val="00B0F0"/>
                </a:solidFill>
              </a:rPr>
              <a:t>cModules</a:t>
            </a:r>
            <a:r>
              <a:rPr lang="en-GB" sz="1400" dirty="0"/>
              <a:t> as groups (containers) with </a:t>
            </a:r>
            <a:r>
              <a:rPr lang="en-GB" sz="1400" dirty="0" err="1"/>
              <a:t>mxGraph</a:t>
            </a:r>
            <a:r>
              <a:rPr lang="en-GB" sz="1400" dirty="0"/>
              <a:t> API.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Count </a:t>
            </a:r>
            <a:r>
              <a:rPr lang="en-GB" sz="1400" b="1" dirty="0">
                <a:solidFill>
                  <a:srgbClr val="0000FF"/>
                </a:solidFill>
              </a:rPr>
              <a:t>units</a:t>
            </a:r>
            <a:r>
              <a:rPr lang="en-GB" sz="1400" dirty="0"/>
              <a:t> to construct </a:t>
            </a:r>
            <a:r>
              <a:rPr lang="en-GB" sz="1400" b="1" dirty="0">
                <a:solidFill>
                  <a:srgbClr val="7030A0"/>
                </a:solidFill>
              </a:rPr>
              <a:t>general grid layout</a:t>
            </a:r>
            <a:r>
              <a:rPr lang="en-GB" sz="1400" dirty="0"/>
              <a:t>.</a:t>
            </a:r>
          </a:p>
          <a:p>
            <a:pPr algn="just"/>
            <a:endParaRPr lang="en-GB" sz="1400" dirty="0"/>
          </a:p>
        </p:txBody>
      </p:sp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407625" y="3859073"/>
            <a:ext cx="2258285" cy="2188849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1407626" y="385907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(0, 0)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2" name="Rechteck 111"/>
          <p:cNvSpPr/>
          <p:nvPr/>
        </p:nvSpPr>
        <p:spPr>
          <a:xfrm>
            <a:off x="272335" y="4949785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(-0.5,0.5)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3665910" y="604792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(1, 1)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9" name="Rechteck 118"/>
          <p:cNvSpPr/>
          <p:nvPr/>
        </p:nvSpPr>
        <p:spPr>
          <a:xfrm>
            <a:off x="2513585" y="4954697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(0.5, 0.5)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99753" y="3046058"/>
            <a:ext cx="12092247" cy="728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400" b="1" dirty="0"/>
              <a:t>Relative Positioning</a:t>
            </a:r>
          </a:p>
          <a:p>
            <a:pPr marL="0" indent="0" algn="just">
              <a:buNone/>
            </a:pPr>
            <a:r>
              <a:rPr lang="en-GB" sz="1400" b="1" dirty="0"/>
              <a:t>               </a:t>
            </a:r>
            <a:r>
              <a:rPr lang="en-GB" sz="1200" b="1" dirty="0"/>
              <a:t>vertex placement                                  		               group placement		                                      group placement                               </a:t>
            </a:r>
            <a:r>
              <a:rPr lang="en-GB" sz="1200" dirty="0"/>
              <a:t>… (recursively)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2840765" y="3665009"/>
            <a:ext cx="907625" cy="262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000" b="1" dirty="0">
                <a:solidFill>
                  <a:srgbClr val="00B0F0"/>
                </a:solidFill>
              </a:rPr>
              <a:t>Parent vertex</a:t>
            </a:r>
          </a:p>
        </p:txBody>
      </p:sp>
      <p:sp>
        <p:nvSpPr>
          <p:cNvPr id="143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5771300" y="3970003"/>
            <a:ext cx="1596044" cy="1546970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361640" y="3936751"/>
            <a:ext cx="2353859" cy="1979702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297909" y="3864707"/>
            <a:ext cx="2473981" cy="211534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hteck 165"/>
          <p:cNvSpPr/>
          <p:nvPr/>
        </p:nvSpPr>
        <p:spPr>
          <a:xfrm>
            <a:off x="6228162" y="4052312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7" name="Rechteck 166"/>
          <p:cNvSpPr/>
          <p:nvPr/>
        </p:nvSpPr>
        <p:spPr>
          <a:xfrm>
            <a:off x="7076294" y="5243115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7079989" y="4947613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9" name="Rechteck 168"/>
          <p:cNvSpPr/>
          <p:nvPr/>
        </p:nvSpPr>
        <p:spPr>
          <a:xfrm>
            <a:off x="7076294" y="5659393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0" name="Rechteck 169"/>
          <p:cNvSpPr/>
          <p:nvPr/>
        </p:nvSpPr>
        <p:spPr>
          <a:xfrm>
            <a:off x="5826692" y="4426431"/>
            <a:ext cx="1013309" cy="105779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1" name="Rechteck 170"/>
          <p:cNvSpPr/>
          <p:nvPr/>
        </p:nvSpPr>
        <p:spPr>
          <a:xfrm>
            <a:off x="6629634" y="5665829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721725" y="3859072"/>
            <a:ext cx="0" cy="22569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855507" y="6248400"/>
            <a:ext cx="29165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/>
          <p:cNvCxnSpPr/>
          <p:nvPr/>
        </p:nvCxnSpPr>
        <p:spPr>
          <a:xfrm>
            <a:off x="5143159" y="3859072"/>
            <a:ext cx="0" cy="21209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/>
          <p:cNvCxnSpPr/>
          <p:nvPr/>
        </p:nvCxnSpPr>
        <p:spPr>
          <a:xfrm>
            <a:off x="5276531" y="6103323"/>
            <a:ext cx="24953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/>
          <p:cNvCxnSpPr/>
          <p:nvPr/>
        </p:nvCxnSpPr>
        <p:spPr>
          <a:xfrm>
            <a:off x="1274253" y="3859072"/>
            <a:ext cx="0" cy="2188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>
            <a:off x="1407625" y="6185873"/>
            <a:ext cx="22582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>
          <a:xfrm>
            <a:off x="3665910" y="3859072"/>
            <a:ext cx="2105390" cy="1109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 flipV="1">
            <a:off x="3665910" y="5516973"/>
            <a:ext cx="2105390" cy="53094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endCxn id="181" idx="0"/>
          </p:cNvCxnSpPr>
          <p:nvPr/>
        </p:nvCxnSpPr>
        <p:spPr>
          <a:xfrm>
            <a:off x="7771890" y="3859072"/>
            <a:ext cx="2545879" cy="563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7771890" y="4990365"/>
            <a:ext cx="2545879" cy="98968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pieren 65"/>
          <p:cNvGrpSpPr/>
          <p:nvPr/>
        </p:nvGrpSpPr>
        <p:grpSpPr>
          <a:xfrm>
            <a:off x="8859483" y="3864543"/>
            <a:ext cx="2916571" cy="2251480"/>
            <a:chOff x="8859483" y="3864543"/>
            <a:chExt cx="2916571" cy="2251480"/>
          </a:xfrm>
        </p:grpSpPr>
        <p:pic>
          <p:nvPicPr>
            <p:cNvPr id="185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81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hteck 205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7" name="Rechteck 206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0" name="Rechteck 209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Rechteck 210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Rechteck 211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Rechteck 219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3" name="Rechteck 232"/>
          <p:cNvSpPr/>
          <p:nvPr/>
        </p:nvSpPr>
        <p:spPr>
          <a:xfrm>
            <a:off x="7942850" y="2005834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234" name="Rechteck 233"/>
          <p:cNvSpPr/>
          <p:nvPr/>
        </p:nvSpPr>
        <p:spPr>
          <a:xfrm>
            <a:off x="9589979" y="1849310"/>
            <a:ext cx="925047" cy="92504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69" name="Gerade Verbindung mit Pfeil 68"/>
          <p:cNvCxnSpPr>
            <a:stCxn id="233" idx="3"/>
            <a:endCxn id="234" idx="1"/>
          </p:cNvCxnSpPr>
          <p:nvPr/>
        </p:nvCxnSpPr>
        <p:spPr>
          <a:xfrm>
            <a:off x="8554850" y="2311834"/>
            <a:ext cx="103512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234"/>
          <p:cNvCxnSpPr/>
          <p:nvPr/>
        </p:nvCxnSpPr>
        <p:spPr>
          <a:xfrm>
            <a:off x="7807987" y="2005834"/>
            <a:ext cx="0" cy="306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 Verbindung mit Pfeil 235"/>
          <p:cNvCxnSpPr/>
          <p:nvPr/>
        </p:nvCxnSpPr>
        <p:spPr>
          <a:xfrm>
            <a:off x="7934140" y="1888718"/>
            <a:ext cx="30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/>
          <p:cNvCxnSpPr/>
          <p:nvPr/>
        </p:nvCxnSpPr>
        <p:spPr>
          <a:xfrm>
            <a:off x="10639149" y="1849311"/>
            <a:ext cx="2" cy="4625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/>
          <p:cNvCxnSpPr/>
          <p:nvPr/>
        </p:nvCxnSpPr>
        <p:spPr>
          <a:xfrm>
            <a:off x="10058679" y="1741183"/>
            <a:ext cx="455382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feld 240"/>
          <p:cNvSpPr txBox="1"/>
          <p:nvPr/>
        </p:nvSpPr>
        <p:spPr>
          <a:xfrm>
            <a:off x="10598750" y="1953615"/>
            <a:ext cx="605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42" name="Textfeld 241"/>
          <p:cNvSpPr txBox="1"/>
          <p:nvPr/>
        </p:nvSpPr>
        <p:spPr>
          <a:xfrm>
            <a:off x="8752272" y="2290074"/>
            <a:ext cx="667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chemeClr val="accent2"/>
                </a:solidFill>
              </a:rPr>
              <a:t>spacing</a:t>
            </a:r>
          </a:p>
        </p:txBody>
      </p:sp>
      <p:cxnSp>
        <p:nvCxnSpPr>
          <p:cNvPr id="91" name="Gerader Verbinder 90"/>
          <p:cNvCxnSpPr>
            <a:stCxn id="233" idx="0"/>
            <a:endCxn id="233" idx="2"/>
          </p:cNvCxnSpPr>
          <p:nvPr/>
        </p:nvCxnSpPr>
        <p:spPr>
          <a:xfrm>
            <a:off x="8248850" y="2005834"/>
            <a:ext cx="0" cy="612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233" idx="1"/>
            <a:endCxn id="233" idx="3"/>
          </p:cNvCxnSpPr>
          <p:nvPr/>
        </p:nvCxnSpPr>
        <p:spPr>
          <a:xfrm>
            <a:off x="7942850" y="2311834"/>
            <a:ext cx="612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234" idx="0"/>
            <a:endCxn id="234" idx="2"/>
          </p:cNvCxnSpPr>
          <p:nvPr/>
        </p:nvCxnSpPr>
        <p:spPr>
          <a:xfrm>
            <a:off x="10052503" y="1849310"/>
            <a:ext cx="0" cy="9250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234" idx="1"/>
            <a:endCxn id="234" idx="3"/>
          </p:cNvCxnSpPr>
          <p:nvPr/>
        </p:nvCxnSpPr>
        <p:spPr>
          <a:xfrm>
            <a:off x="9589979" y="2311834"/>
            <a:ext cx="92504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7386085" y="1091783"/>
            <a:ext cx="3402747" cy="345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Geometry between neighbouring children</a:t>
            </a:r>
          </a:p>
        </p:txBody>
      </p:sp>
      <p:sp>
        <p:nvSpPr>
          <p:cNvPr id="106" name="Ellipse 105"/>
          <p:cNvSpPr/>
          <p:nvPr/>
        </p:nvSpPr>
        <p:spPr>
          <a:xfrm>
            <a:off x="9392557" y="1648565"/>
            <a:ext cx="1326537" cy="1326537"/>
          </a:xfrm>
          <a:prstGeom prst="ellipse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8" name="Gerade Verbindung mit Pfeil 107"/>
          <p:cNvCxnSpPr/>
          <p:nvPr/>
        </p:nvCxnSpPr>
        <p:spPr>
          <a:xfrm flipH="1">
            <a:off x="9589979" y="2311833"/>
            <a:ext cx="462523" cy="4625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feld 243"/>
              <p:cNvSpPr txBox="1"/>
              <p:nvPr/>
            </p:nvSpPr>
            <p:spPr>
              <a:xfrm>
                <a:off x="9751693" y="2472300"/>
                <a:ext cx="28019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5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de-DE" sz="10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4" name="Textfeld 2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693" y="2472300"/>
                <a:ext cx="280194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Ellipse 244"/>
          <p:cNvSpPr/>
          <p:nvPr/>
        </p:nvSpPr>
        <p:spPr>
          <a:xfrm>
            <a:off x="7918884" y="198186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Ellipse 245"/>
          <p:cNvSpPr/>
          <p:nvPr/>
        </p:nvSpPr>
        <p:spPr>
          <a:xfrm>
            <a:off x="9566013" y="182821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feld 246"/>
              <p:cNvSpPr txBox="1"/>
              <p:nvPr/>
            </p:nvSpPr>
            <p:spPr>
              <a:xfrm>
                <a:off x="10756190" y="1322091"/>
                <a:ext cx="1015888" cy="58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de-DE" sz="1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000" b="1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de-DE" sz="1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sz="1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de-DE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de-DE" sz="1000" b="1" dirty="0"/>
              </a:p>
              <a:p>
                <a:endParaRPr lang="de-DE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Textfeld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190" y="1322091"/>
                <a:ext cx="1015888" cy="5815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Textfeld 247"/>
          <p:cNvSpPr txBox="1"/>
          <p:nvPr/>
        </p:nvSpPr>
        <p:spPr>
          <a:xfrm>
            <a:off x="7894811" y="1975232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(0, 0)</a:t>
            </a:r>
          </a:p>
        </p:txBody>
      </p:sp>
      <p:sp>
        <p:nvSpPr>
          <p:cNvPr id="250" name="Textfeld 249"/>
          <p:cNvSpPr txBox="1"/>
          <p:nvPr/>
        </p:nvSpPr>
        <p:spPr>
          <a:xfrm>
            <a:off x="9529638" y="1828564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</a:t>
            </a:r>
            <a:r>
              <a:rPr lang="de-DE" sz="1200" b="1" i="1" dirty="0"/>
              <a:t>x</a:t>
            </a:r>
            <a:r>
              <a:rPr lang="de-DE" sz="1200" b="1" dirty="0"/>
              <a:t>, </a:t>
            </a:r>
            <a:r>
              <a:rPr lang="de-DE" sz="1200" b="1" i="1" dirty="0"/>
              <a:t>y</a:t>
            </a:r>
            <a:r>
              <a:rPr lang="de-DE" sz="1200" b="1" dirty="0"/>
              <a:t>)</a:t>
            </a:r>
          </a:p>
        </p:txBody>
      </p:sp>
      <p:cxnSp>
        <p:nvCxnSpPr>
          <p:cNvPr id="252" name="Gerade Verbindung mit Pfeil 251"/>
          <p:cNvCxnSpPr/>
          <p:nvPr/>
        </p:nvCxnSpPr>
        <p:spPr>
          <a:xfrm>
            <a:off x="11041101" y="1849310"/>
            <a:ext cx="0" cy="93000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/>
          <p:cNvCxnSpPr/>
          <p:nvPr/>
        </p:nvCxnSpPr>
        <p:spPr>
          <a:xfrm>
            <a:off x="7933779" y="3009436"/>
            <a:ext cx="2580282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feld 253"/>
          <p:cNvSpPr txBox="1"/>
          <p:nvPr/>
        </p:nvSpPr>
        <p:spPr>
          <a:xfrm>
            <a:off x="11020912" y="2184876"/>
            <a:ext cx="6288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00B0F0"/>
                </a:solidFill>
              </a:rPr>
              <a:t>H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cxnSp>
        <p:nvCxnSpPr>
          <p:cNvPr id="259" name="Gerader Verbinder 258"/>
          <p:cNvCxnSpPr/>
          <p:nvPr/>
        </p:nvCxnSpPr>
        <p:spPr>
          <a:xfrm>
            <a:off x="7934140" y="2617834"/>
            <a:ext cx="0" cy="43658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r Verbinder 259"/>
          <p:cNvCxnSpPr/>
          <p:nvPr/>
        </p:nvCxnSpPr>
        <p:spPr>
          <a:xfrm>
            <a:off x="10514061" y="2774357"/>
            <a:ext cx="0" cy="2800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r Verbinder 263"/>
          <p:cNvCxnSpPr/>
          <p:nvPr/>
        </p:nvCxnSpPr>
        <p:spPr>
          <a:xfrm>
            <a:off x="10514061" y="2774357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/>
          <p:cNvCxnSpPr/>
          <p:nvPr/>
        </p:nvCxnSpPr>
        <p:spPr>
          <a:xfrm>
            <a:off x="10514061" y="1849310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/>
          <p:cNvSpPr txBox="1"/>
          <p:nvPr/>
        </p:nvSpPr>
        <p:spPr>
          <a:xfrm>
            <a:off x="8969691" y="2972214"/>
            <a:ext cx="6202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err="1">
                <a:solidFill>
                  <a:srgbClr val="00B0F0"/>
                </a:solidFill>
              </a:rPr>
              <a:t>W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8627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3.3 Issues and Challenges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14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217923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Stillstand beim </a:t>
            </a:r>
            <a:r>
              <a:rPr lang="de-DE" sz="2000" dirty="0" err="1"/>
              <a:t>vertexPlacement</a:t>
            </a:r>
            <a:r>
              <a:rPr lang="de-DE" sz="2000" dirty="0"/>
              <a:t> Algorithmus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fix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bugs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,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then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leave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as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is</a:t>
            </a:r>
            <a:endParaRPr lang="de-DE" sz="1800" dirty="0">
              <a:solidFill>
                <a:srgbClr val="FFC000"/>
              </a:solidFill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uFillTx/>
              </a:rPr>
              <a:t>Alles wofür es eine bestimmte Logik dahinter gibt, wird schon entsprechend dieser Logik platziert.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Nich</a:t>
            </a:r>
            <a:r>
              <a:rPr lang="de-DE" sz="1600" dirty="0"/>
              <a:t> viel mehr Logik um das Platzierungsalgorithmus in wenig Zeit noch zu verbessern.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Verbesserungen machen manchmal andere Teilen von Code kaputt.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Bugs im Algorithmus in </a:t>
            </a:r>
            <a:r>
              <a:rPr lang="de-DE" sz="1600" dirty="0" err="1"/>
              <a:t>Boardlet</a:t>
            </a:r>
            <a:r>
              <a:rPr lang="de-DE" sz="1600" dirty="0"/>
              <a:t> Script (nicht im </a:t>
            </a:r>
            <a:r>
              <a:rPr lang="de-DE" sz="1600" dirty="0" err="1"/>
              <a:t>Testing</a:t>
            </a:r>
            <a:r>
              <a:rPr lang="de-DE" sz="1600" dirty="0"/>
              <a:t> </a:t>
            </a:r>
            <a:r>
              <a:rPr lang="de-DE" sz="1600" dirty="0" err="1"/>
              <a:t>Boardlet</a:t>
            </a:r>
            <a:r>
              <a:rPr lang="de-DE" sz="1600" dirty="0"/>
              <a:t>).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/>
              <a:t>Vorteile</a:t>
            </a:r>
            <a:r>
              <a:rPr lang="de-DE" sz="1600" dirty="0"/>
              <a:t>: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Konzentration auf Data-</a:t>
            </a:r>
            <a:r>
              <a:rPr lang="de-DE" sz="1600" dirty="0" err="1"/>
              <a:t>bindings</a:t>
            </a:r>
            <a:r>
              <a:rPr lang="de-DE" sz="1600" dirty="0"/>
              <a:t> (</a:t>
            </a:r>
            <a:r>
              <a:rPr lang="de-DE" sz="1600" dirty="0" err="1"/>
              <a:t>dynamisierung</a:t>
            </a:r>
            <a:r>
              <a:rPr lang="de-DE" sz="1600" dirty="0"/>
              <a:t>)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Verteci</a:t>
            </a:r>
            <a:r>
              <a:rPr lang="de-DE" sz="1600" dirty="0"/>
              <a:t> schon ziemlich gut platziert und </a:t>
            </a:r>
            <a:r>
              <a:rPr lang="de-DE" sz="1600" dirty="0" err="1"/>
              <a:t>edges</a:t>
            </a:r>
            <a:r>
              <a:rPr lang="de-DE" sz="1600" dirty="0"/>
              <a:t> vereinfacht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Verbesserungsmöglichkeiten direkt im draw.io (</a:t>
            </a:r>
            <a:r>
              <a:rPr lang="de-DE" sz="1600" dirty="0" err="1"/>
              <a:t>Drag&amp;Drop</a:t>
            </a:r>
            <a:r>
              <a:rPr lang="de-DE" sz="1600" dirty="0"/>
              <a:t>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>
                <a:uFillTx/>
              </a:rPr>
              <a:t>Nachteile</a:t>
            </a:r>
            <a:r>
              <a:rPr lang="de-DE" sz="1600" dirty="0">
                <a:uFillTx/>
              </a:rPr>
              <a:t>: 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Platzierung ist das </a:t>
            </a:r>
            <a:r>
              <a:rPr lang="de-DE" sz="1600" dirty="0" err="1"/>
              <a:t>Endergebniss</a:t>
            </a:r>
            <a:r>
              <a:rPr lang="de-DE" sz="1600" dirty="0"/>
              <a:t> und alles was man am Ende sieht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Arbeit und Aufwand die hinter die Visualisierung sieht man nicht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Kann zu enttäuschenden Schlussfolgerungen bezüglich des Projekts führen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Bug wenn </a:t>
            </a:r>
            <a:r>
              <a:rPr lang="de-DE" sz="2000" dirty="0" err="1"/>
              <a:t>selectierte</a:t>
            </a:r>
            <a:r>
              <a:rPr lang="de-DE" sz="2000" dirty="0"/>
              <a:t> </a:t>
            </a:r>
            <a:r>
              <a:rPr lang="de-DE" sz="2000" dirty="0" err="1"/>
              <a:t>rootNode</a:t>
            </a:r>
            <a:r>
              <a:rPr lang="de-DE" sz="2000" dirty="0"/>
              <a:t> nicht </a:t>
            </a:r>
            <a:r>
              <a:rPr lang="de-DE" sz="2000" dirty="0" err="1"/>
              <a:t>AidaCruises</a:t>
            </a:r>
            <a:r>
              <a:rPr lang="de-DE" sz="2000" dirty="0"/>
              <a:t>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>
                <a:solidFill>
                  <a:srgbClr val="FFC000"/>
                </a:solidFill>
                <a:sym typeface="Wingdings" panose="05000000000000000000" pitchFamily="2" charset="2"/>
              </a:rPr>
              <a:t>fix</a:t>
            </a:r>
            <a:endParaRPr lang="de-DE" sz="2000" dirty="0">
              <a:solidFill>
                <a:srgbClr val="FFC000"/>
              </a:solidFill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>
                <a:uFillTx/>
              </a:rPr>
              <a:t>Animations</a:t>
            </a:r>
            <a:r>
              <a:rPr lang="de-DE" sz="2000" dirty="0">
                <a:uFillTx/>
              </a:rPr>
              <a:t> und Data </a:t>
            </a:r>
            <a:r>
              <a:rPr lang="de-DE" sz="2000" dirty="0" err="1">
                <a:uFillTx/>
              </a:rPr>
              <a:t>Bindings</a:t>
            </a:r>
            <a:endParaRPr lang="de-DE" sz="2000" dirty="0">
              <a:uFillTx/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Process</a:t>
            </a:r>
            <a:r>
              <a:rPr lang="de-DE" sz="1600" dirty="0"/>
              <a:t> Variables noch nicht im Datenbank vorhanden </a:t>
            </a:r>
            <a:r>
              <a:rPr lang="de-DE" sz="1600" dirty="0">
                <a:sym typeface="Wingdings" panose="05000000000000000000" pitchFamily="2" charset="2"/>
              </a:rPr>
              <a:t> Animationen nur als Konzept</a:t>
            </a:r>
            <a:endParaRPr lang="de-DE" sz="16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Model wird sowieso nur </a:t>
            </a:r>
            <a:r>
              <a:rPr lang="de-DE" sz="1600" dirty="0" err="1"/>
              <a:t>booleans</a:t>
            </a:r>
            <a:r>
              <a:rPr lang="de-DE" sz="1600" dirty="0"/>
              <a:t> enthalten </a:t>
            </a:r>
            <a:r>
              <a:rPr lang="de-DE" sz="1600" dirty="0">
                <a:sym typeface="Wingdings" panose="05000000000000000000" pitchFamily="2" charset="2"/>
              </a:rPr>
              <a:t> Konzept für andere Data </a:t>
            </a:r>
            <a:r>
              <a:rPr lang="de-DE" sz="1600" dirty="0" err="1">
                <a:sym typeface="Wingdings" panose="05000000000000000000" pitchFamily="2" charset="2"/>
              </a:rPr>
              <a:t>Types</a:t>
            </a:r>
            <a:r>
              <a:rPr lang="de-DE" sz="1600" dirty="0">
                <a:sym typeface="Wingdings" panose="05000000000000000000" pitchFamily="2" charset="2"/>
              </a:rPr>
              <a:t> oder nicht ?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0673113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339966"/>
                </a:solidFill>
              </a:rPr>
              <a:t>Vorläufige</a:t>
            </a:r>
            <a:r>
              <a:rPr lang="en-US" sz="3200" b="1" dirty="0">
                <a:solidFill>
                  <a:srgbClr val="339966"/>
                </a:solidFill>
              </a:rPr>
              <a:t> </a:t>
            </a:r>
            <a:r>
              <a:rPr lang="en-US" sz="3200" b="1" dirty="0" err="1">
                <a:solidFill>
                  <a:srgbClr val="339966"/>
                </a:solidFill>
              </a:rPr>
              <a:t>Inhaltsverzeichnis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Bachelorarbeit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In Word…</a:t>
            </a:r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608331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4" y="2022935"/>
            <a:ext cx="11872552" cy="3303808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7" name="Textfeld 6"/>
          <p:cNvSpPr txBox="1">
            <a:spLocks/>
          </p:cNvSpPr>
          <p:nvPr/>
        </p:nvSpPr>
        <p:spPr>
          <a:xfrm>
            <a:off x="3865069" y="286727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116479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  <a:uFillTx/>
              </a:rPr>
              <a:t>Dynamic Generation of Modular Industrial Plant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uFillTx/>
              </a:rPr>
              <a:t>Weekly Meeting 15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t="936" b="1"/>
          <a:stretch/>
        </p:blipFill>
        <p:spPr>
          <a:xfrm>
            <a:off x="204787" y="95250"/>
            <a:ext cx="11225213" cy="406000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b="14930"/>
          <a:stretch/>
        </p:blipFill>
        <p:spPr>
          <a:xfrm>
            <a:off x="213496" y="4103003"/>
            <a:ext cx="11225213" cy="246450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4A4A66-7AA2-4BB9-A355-85FF5FAAA16B}"/>
              </a:ext>
            </a:extLst>
          </p:cNvPr>
          <p:cNvSpPr txBox="1">
            <a:spLocks/>
          </p:cNvSpPr>
          <p:nvPr/>
        </p:nvSpPr>
        <p:spPr>
          <a:xfrm>
            <a:off x="-63103" y="6490063"/>
            <a:ext cx="700633" cy="3679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FFC000"/>
              </a:buClr>
              <a:buNone/>
            </a:pPr>
            <a:r>
              <a:rPr lang="en-GB" sz="2000" b="1" dirty="0"/>
              <a:t>. . .</a:t>
            </a:r>
            <a:r>
              <a:rPr lang="en-GB" sz="1400" dirty="0">
                <a:uFillTx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031698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P&amp;ID Viewer - Dashboard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905908"/>
            <a:ext cx="10896600" cy="564126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Boardlet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15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" y="1120930"/>
            <a:ext cx="4675846" cy="5372607"/>
          </a:xfrm>
          <a:prstGeom prst="rect">
            <a:avLst/>
          </a:prstGeom>
        </p:spPr>
      </p:pic>
      <p:pic>
        <p:nvPicPr>
          <p:cNvPr id="7" name="Grafik 2">
            <a:extLst>
              <a:ext uri="{FF2B5EF4-FFF2-40B4-BE49-F238E27FC236}">
                <a16:creationId xmlns:a16="http://schemas.microsoft.com/office/drawing/2014/main" id="{0B3E05D1-8641-4E63-A24B-63D0CE92B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3119357"/>
            <a:ext cx="923000" cy="183832"/>
          </a:xfrm>
          <a:prstGeom prst="rect">
            <a:avLst/>
          </a:prstGeom>
        </p:spPr>
      </p:pic>
      <p:pic>
        <p:nvPicPr>
          <p:cNvPr id="8" name="Grafik 2">
            <a:extLst>
              <a:ext uri="{FF2B5EF4-FFF2-40B4-BE49-F238E27FC236}">
                <a16:creationId xmlns:a16="http://schemas.microsoft.com/office/drawing/2014/main" id="{48AD599D-A35A-4B5E-9E2D-C77EC9E58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2223741"/>
            <a:ext cx="923000" cy="183832"/>
          </a:xfrm>
          <a:prstGeom prst="rect">
            <a:avLst/>
          </a:prstGeom>
        </p:spPr>
      </p:pic>
      <p:pic>
        <p:nvPicPr>
          <p:cNvPr id="11" name="Grafik 2">
            <a:extLst>
              <a:ext uri="{FF2B5EF4-FFF2-40B4-BE49-F238E27FC236}">
                <a16:creationId xmlns:a16="http://schemas.microsoft.com/office/drawing/2014/main" id="{1553DFAF-EAF4-4905-8057-3C86C024C3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4164290"/>
            <a:ext cx="923000" cy="183832"/>
          </a:xfrm>
          <a:prstGeom prst="rect">
            <a:avLst/>
          </a:prstGeom>
        </p:spPr>
      </p:pic>
      <p:pic>
        <p:nvPicPr>
          <p:cNvPr id="12" name="Grafik 2">
            <a:extLst>
              <a:ext uri="{FF2B5EF4-FFF2-40B4-BE49-F238E27FC236}">
                <a16:creationId xmlns:a16="http://schemas.microsoft.com/office/drawing/2014/main" id="{8AAC5402-AFFB-406E-A908-CC348B6BAC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6035" y="6272490"/>
            <a:ext cx="923000" cy="18383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39" y="1258736"/>
            <a:ext cx="4214328" cy="510567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Design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Updates &amp; Fixes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485640" y="1305374"/>
            <a:ext cx="11426497" cy="402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Implemented progress bar for vertex placement algorithm (can change to any function with iteration)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Fixed responsive layout of buttons when wrapped (narrow mobile screens)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30" y="3211937"/>
            <a:ext cx="2653402" cy="321460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12" y="3221783"/>
            <a:ext cx="2052817" cy="319491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69" y="3180201"/>
            <a:ext cx="2673813" cy="332695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9" y="3131200"/>
            <a:ext cx="2653402" cy="332185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792129" y="2761868"/>
            <a:ext cx="116564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1) on </a:t>
            </a:r>
            <a:r>
              <a:rPr lang="de-DE" dirty="0" err="1"/>
              <a:t>start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4190678" y="2761868"/>
            <a:ext cx="14983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2) in </a:t>
            </a:r>
            <a:r>
              <a:rPr lang="de-DE" dirty="0" err="1"/>
              <a:t>progress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8796866" y="2761868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3) </a:t>
            </a:r>
            <a:r>
              <a:rPr lang="de-DE" dirty="0" err="1"/>
              <a:t>done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749116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desktop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10276205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mobile</a:t>
            </a:r>
          </a:p>
        </p:txBody>
      </p:sp>
      <p:sp>
        <p:nvSpPr>
          <p:cNvPr id="15" name="Pfeil nach rechts 14"/>
          <p:cNvSpPr/>
          <p:nvPr/>
        </p:nvSpPr>
        <p:spPr>
          <a:xfrm>
            <a:off x="3054995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/>
          <p:cNvSpPr/>
          <p:nvPr/>
        </p:nvSpPr>
        <p:spPr>
          <a:xfrm>
            <a:off x="6513057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Nach links gekrümmter Pfeil 16"/>
          <p:cNvSpPr/>
          <p:nvPr/>
        </p:nvSpPr>
        <p:spPr>
          <a:xfrm>
            <a:off x="11883034" y="5841441"/>
            <a:ext cx="222737" cy="266700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Variables for Vertices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Name Mappings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84" y="1318170"/>
            <a:ext cx="9655900" cy="511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52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Issues and challenges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9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Image result for gefasoft logo svg">
            <a:extLst>
              <a:ext uri="{FF2B5EF4-FFF2-40B4-BE49-F238E27FC236}">
                <a16:creationId xmlns:a16="http://schemas.microsoft.com/office/drawing/2014/main" id="{5DA2FDA9-D2FA-45F6-9AD2-642CB386E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56E6DA-8F2D-4F02-95E0-EB7B6F24C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363" y="1126808"/>
            <a:ext cx="10890771" cy="5548309"/>
          </a:xfrm>
        </p:spPr>
        <p:txBody>
          <a:bodyPr/>
          <a:lstStyle/>
          <a:p>
            <a:pPr algn="just"/>
            <a:r>
              <a:rPr lang="en-US" sz="2000" dirty="0"/>
              <a:t>Default sizes not to scale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Size modifications to be made (defaults left for now)</a:t>
            </a:r>
          </a:p>
          <a:p>
            <a:pPr algn="just"/>
            <a:r>
              <a:rPr lang="en-US" sz="2000" dirty="0"/>
              <a:t>Layout algorithm: clarity and structure over efficiency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2000" dirty="0">
                <a:sym typeface="Wingdings" panose="05000000000000000000" pitchFamily="2" charset="2"/>
              </a:rPr>
              <a:t> Optimization not that important </a:t>
            </a:r>
          </a:p>
          <a:p>
            <a:pPr algn="just"/>
            <a:r>
              <a:rPr lang="en-US" sz="2000" dirty="0"/>
              <a:t>Instance hierarchy (parent-child relationships defined in </a:t>
            </a:r>
            <a:r>
              <a:rPr lang="en-US" sz="2000" dirty="0" err="1"/>
              <a:t>l_nodes</a:t>
            </a:r>
            <a:r>
              <a:rPr lang="en-US" sz="2000" dirty="0"/>
              <a:t>) will serve for inclusion graphing algorithm to group</a:t>
            </a:r>
          </a:p>
          <a:p>
            <a:pPr algn="just"/>
            <a:r>
              <a:rPr lang="en-US" sz="2000" dirty="0" err="1"/>
              <a:t>shapeName</a:t>
            </a:r>
            <a:r>
              <a:rPr lang="en-US" sz="2000" dirty="0"/>
              <a:t> defines line type, but line type is implemented as a stereotype, or under which table?</a:t>
            </a:r>
          </a:p>
          <a:p>
            <a:pPr algn="just"/>
            <a:r>
              <a:rPr lang="en-US" sz="2000" dirty="0"/>
              <a:t>Use </a:t>
            </a:r>
            <a:r>
              <a:rPr lang="en-US" sz="2000" dirty="0" err="1"/>
              <a:t>node_level</a:t>
            </a:r>
            <a:r>
              <a:rPr lang="en-US" sz="2000" dirty="0"/>
              <a:t> (0-4: site, area, cell, unit, </a:t>
            </a:r>
            <a:r>
              <a:rPr lang="en-US" sz="2000" dirty="0" err="1"/>
              <a:t>emodule</a:t>
            </a:r>
            <a:r>
              <a:rPr lang="en-US" sz="2000" dirty="0"/>
              <a:t>) for groups or set </a:t>
            </a:r>
            <a:r>
              <a:rPr lang="en-US" sz="2000" dirty="0" err="1"/>
              <a:t>shapeName</a:t>
            </a:r>
            <a:r>
              <a:rPr lang="en-US" sz="2000" dirty="0"/>
              <a:t> also for these instances in </a:t>
            </a:r>
            <a:r>
              <a:rPr lang="en-US" sz="2000" dirty="0" err="1"/>
              <a:t>l_nodes</a:t>
            </a:r>
            <a:r>
              <a:rPr lang="en-US" sz="2000" dirty="0"/>
              <a:t> (for example: </a:t>
            </a:r>
            <a:r>
              <a:rPr lang="en-US" sz="2000" dirty="0" err="1"/>
              <a:t>shapeName</a:t>
            </a:r>
            <a:r>
              <a:rPr lang="en-US" sz="2000" dirty="0"/>
              <a:t> = </a:t>
            </a:r>
            <a:r>
              <a:rPr lang="en-US" sz="2000" dirty="0" err="1"/>
              <a:t>site_group</a:t>
            </a:r>
            <a:r>
              <a:rPr lang="en-US" sz="2000" dirty="0"/>
              <a:t>)</a:t>
            </a:r>
          </a:p>
          <a:p>
            <a:pPr algn="just"/>
            <a:r>
              <a:rPr lang="en-US" sz="2000" dirty="0" err="1"/>
              <a:t>Instrumet</a:t>
            </a:r>
            <a:r>
              <a:rPr lang="en-US" sz="2000" dirty="0"/>
              <a:t> is </a:t>
            </a:r>
            <a:r>
              <a:rPr lang="en-US" sz="2000" dirty="0" err="1"/>
              <a:t>CModule</a:t>
            </a:r>
            <a:r>
              <a:rPr lang="en-US" sz="2000" dirty="0"/>
              <a:t>. But is its </a:t>
            </a:r>
            <a:r>
              <a:rPr lang="en-US" sz="2000" dirty="0" err="1"/>
              <a:t>node_level</a:t>
            </a:r>
            <a:r>
              <a:rPr lang="en-US" sz="2000" dirty="0"/>
              <a:t> the same as his parent’s (for example tank), or one less?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35215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Variables for Connections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Name Mappings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44" y="1632858"/>
            <a:ext cx="10150719" cy="441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598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69" y="1833870"/>
            <a:ext cx="2847975" cy="132397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905386" y="1175091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boolean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fillColor</a:t>
            </a:r>
            <a:r>
              <a:rPr lang="de-DE" dirty="0"/>
              <a:t>)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11" y="1587124"/>
            <a:ext cx="4669011" cy="1570721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6073132" y="1132743"/>
            <a:ext cx="54044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int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) – </a:t>
            </a:r>
            <a:r>
              <a:rPr lang="de-DE" sz="1400" dirty="0" err="1"/>
              <a:t>concept</a:t>
            </a:r>
            <a:r>
              <a:rPr lang="de-DE" sz="1400" dirty="0"/>
              <a:t> </a:t>
            </a:r>
            <a:r>
              <a:rPr lang="de-DE" sz="1400" dirty="0" err="1"/>
              <a:t>because</a:t>
            </a:r>
            <a:r>
              <a:rPr lang="de-DE" sz="1400" dirty="0"/>
              <a:t> currently </a:t>
            </a: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bools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9617861" y="2072739"/>
            <a:ext cx="442009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OR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0645679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uppieren 122"/>
          <p:cNvGrpSpPr/>
          <p:nvPr/>
        </p:nvGrpSpPr>
        <p:grpSpPr>
          <a:xfrm>
            <a:off x="7559846" y="1258131"/>
            <a:ext cx="1603238" cy="2194707"/>
            <a:chOff x="9958335" y="157942"/>
            <a:chExt cx="1854050" cy="2194707"/>
          </a:xfrm>
          <a:solidFill>
            <a:schemeClr val="bg1"/>
          </a:solidFill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337" y="78955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</a:t>
              </a:r>
              <a:r>
                <a:rPr lang="de-DE" sz="1200" b="1" dirty="0" err="1">
                  <a:uFillTx/>
                </a:rPr>
                <a:t>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337" y="104724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value_format</a:t>
              </a:r>
              <a:r>
                <a:rPr lang="de-DE" sz="1200" dirty="0"/>
                <a:t>: </a:t>
              </a:r>
              <a:r>
                <a:rPr lang="de-DE" sz="1200" dirty="0" err="1"/>
                <a:t>Int</a:t>
              </a:r>
              <a:endParaRPr lang="de-DE" sz="1200" dirty="0"/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335" y="130526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758180" y="1082631"/>
            <a:ext cx="1744134" cy="1402994"/>
            <a:chOff x="6968835" y="521661"/>
            <a:chExt cx="1853739" cy="1402994"/>
          </a:xfrm>
          <a:solidFill>
            <a:schemeClr val="bg1"/>
          </a:solidFill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402994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59047"/>
              <a:ext cx="1853738" cy="2576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t1_name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5" y="166561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  <p:sp>
          <p:nvSpPr>
            <p:cNvPr id="124" name="Rechteck 129">
              <a:extLst>
                <a:ext uri="{FF2B5EF4-FFF2-40B4-BE49-F238E27FC236}">
                  <a16:creationId xmlns:a16="http://schemas.microsoft.com/office/drawing/2014/main" id="{C00E813F-4248-4ED4-874B-C9C6A588824C}"/>
                </a:ext>
              </a:extLst>
            </p:cNvPr>
            <p:cNvSpPr>
              <a:spLocks/>
            </p:cNvSpPr>
            <p:nvPr/>
          </p:nvSpPr>
          <p:spPr>
            <a:xfrm>
              <a:off x="6968835" y="1417919"/>
              <a:ext cx="1853738" cy="2576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t2_name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68" name="Gruppieren 267"/>
          <p:cNvGrpSpPr/>
          <p:nvPr/>
        </p:nvGrpSpPr>
        <p:grpSpPr>
          <a:xfrm>
            <a:off x="132848" y="1251097"/>
            <a:ext cx="1853738" cy="2177903"/>
            <a:chOff x="9958647" y="157946"/>
            <a:chExt cx="1853738" cy="217790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9" name="Rechteck 268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270" name="Rechteck 269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rgbClr val="CCEC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71" name="Rechteck 270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  <a:solidFill>
              <a:srgbClr val="CCEC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272" name="Rechteck 271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  <a:solidFill>
              <a:srgbClr val="CCEC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273" name="Rechteck 272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  <a:solidFill>
              <a:srgbClr val="CCEC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4" name="Rechteck 273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  <a:solidFill>
              <a:srgbClr val="CCEC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5" name="Rechteck 274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  <a:solidFill>
              <a:srgbClr val="CCEC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6" name="Rechteck 275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  <a:solidFill>
              <a:srgbClr val="CCEC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2361798" y="1506087"/>
            <a:ext cx="2310361" cy="3996205"/>
            <a:chOff x="9955697" y="157942"/>
            <a:chExt cx="1856688" cy="3996205"/>
          </a:xfrm>
          <a:solidFill>
            <a:srgbClr val="CCECFF"/>
          </a:solidFill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399620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056031"/>
              <a:ext cx="1853738" cy="264627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31985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577553"/>
              <a:ext cx="1853738" cy="257695"/>
            </a:xfrm>
            <a:prstGeom prst="rect">
              <a:avLst/>
            </a:prstGeom>
            <a:solidFill>
              <a:srgbClr val="CCEC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8430" y="798023"/>
              <a:ext cx="1853224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node_level</a:t>
              </a:r>
              <a:r>
                <a:rPr lang="de-DE" sz="1200" b="1" dirty="0">
                  <a:uFillTx/>
                </a:rPr>
                <a:t> 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7709" y="1835561"/>
              <a:ext cx="1853948" cy="2063557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23631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210548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2620071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2865295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312299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3380748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3633110"/>
              <a:ext cx="1574008" cy="265507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9955697" y="3896452"/>
              <a:ext cx="1855957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…</a:t>
              </a:r>
            </a:p>
          </p:txBody>
        </p:sp>
      </p:grpSp>
      <p:cxnSp>
        <p:nvCxnSpPr>
          <p:cNvPr id="300" name="Gewinkelter Verbinder 99"/>
          <p:cNvCxnSpPr>
            <a:cxnSpLocks/>
            <a:stCxn id="272" idx="3"/>
            <a:endCxn id="279" idx="1"/>
          </p:cNvCxnSpPr>
          <p:nvPr/>
        </p:nvCxnSpPr>
        <p:spPr>
          <a:xfrm>
            <a:off x="1986586" y="2015851"/>
            <a:ext cx="378881" cy="147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Gewinkelter Verbinder 99"/>
          <p:cNvCxnSpPr>
            <a:cxnSpLocks/>
            <a:stCxn id="205" idx="3"/>
            <a:endCxn id="129" idx="1"/>
          </p:cNvCxnSpPr>
          <p:nvPr/>
        </p:nvCxnSpPr>
        <p:spPr>
          <a:xfrm flipV="1">
            <a:off x="9162814" y="1591795"/>
            <a:ext cx="595367" cy="4268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uppieren 419"/>
          <p:cNvGrpSpPr/>
          <p:nvPr/>
        </p:nvGrpSpPr>
        <p:grpSpPr>
          <a:xfrm>
            <a:off x="5168544" y="2842211"/>
            <a:ext cx="1854911" cy="2671893"/>
            <a:chOff x="3485803" y="591995"/>
            <a:chExt cx="1854911" cy="267189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21" name="Rechteck 420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422" name="Rechteck 421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3" name="Rechteck 422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4" name="Rechteck 423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5" name="Rechteck 424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6" name="Rechteck 425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7" name="Rechteck 426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428" name="Rechteck 427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9" name="Rechteck 428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42" name="Rechteck 441"/>
            <p:cNvSpPr>
              <a:spLocks/>
            </p:cNvSpPr>
            <p:nvPr/>
          </p:nvSpPr>
          <p:spPr>
            <a:xfrm>
              <a:off x="3486976" y="3006193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433" name="Gewinkelter Verbinder 99"/>
          <p:cNvCxnSpPr>
            <a:stCxn id="424" idx="1"/>
            <a:endCxn id="279" idx="3"/>
          </p:cNvCxnSpPr>
          <p:nvPr/>
        </p:nvCxnSpPr>
        <p:spPr>
          <a:xfrm rot="10800000">
            <a:off x="4672158" y="2017322"/>
            <a:ext cx="496387" cy="1843181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Gewinkelter Verbinder 99"/>
          <p:cNvCxnSpPr>
            <a:stCxn id="423" idx="1"/>
            <a:endCxn id="279" idx="3"/>
          </p:cNvCxnSpPr>
          <p:nvPr/>
        </p:nvCxnSpPr>
        <p:spPr>
          <a:xfrm rot="10800000">
            <a:off x="4672158" y="2017322"/>
            <a:ext cx="496387" cy="159381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uppieren 81"/>
          <p:cNvGrpSpPr/>
          <p:nvPr/>
        </p:nvGrpSpPr>
        <p:grpSpPr>
          <a:xfrm>
            <a:off x="5168544" y="1250725"/>
            <a:ext cx="1853739" cy="1402802"/>
            <a:chOff x="3485802" y="591996"/>
            <a:chExt cx="1853739" cy="1402802"/>
          </a:xfrm>
        </p:grpSpPr>
        <p:sp>
          <p:nvSpPr>
            <p:cNvPr id="83" name="Rechteck 82"/>
            <p:cNvSpPr>
              <a:spLocks/>
            </p:cNvSpPr>
            <p:nvPr/>
          </p:nvSpPr>
          <p:spPr>
            <a:xfrm>
              <a:off x="3485803" y="591996"/>
              <a:ext cx="1853738" cy="14028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p_value_relations</a:t>
              </a:r>
              <a:endParaRPr lang="de-DE" sz="1400" b="1" dirty="0">
                <a:uFillTx/>
              </a:endParaRPr>
            </a:p>
          </p:txBody>
        </p:sp>
        <p:sp>
          <p:nvSpPr>
            <p:cNvPr id="84" name="Rechteck 83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value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3485802" y="173710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  </a:t>
              </a:r>
              <a:r>
                <a:rPr lang="de-DE" sz="1200" dirty="0">
                  <a:uFillTx/>
                </a:rPr>
                <a:t>  …</a:t>
              </a:r>
            </a:p>
            <a:p>
              <a:endParaRPr lang="de-DE" sz="1200" dirty="0">
                <a:uFillTx/>
              </a:endParaRPr>
            </a:p>
          </p:txBody>
        </p:sp>
      </p:grp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943209D-B439-4F2D-A000-22D5B4C6BC97}"/>
              </a:ext>
            </a:extLst>
          </p:cNvPr>
          <p:cNvCxnSpPr>
            <a:stCxn id="85" idx="1"/>
            <a:endCxn id="279" idx="3"/>
          </p:cNvCxnSpPr>
          <p:nvPr/>
        </p:nvCxnSpPr>
        <p:spPr>
          <a:xfrm rot="10800000">
            <a:off x="4672157" y="2017321"/>
            <a:ext cx="496388" cy="2330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865903F-E060-4A63-A5BD-7453BA1BC8EF}"/>
              </a:ext>
            </a:extLst>
          </p:cNvPr>
          <p:cNvCxnSpPr>
            <a:stCxn id="86" idx="3"/>
            <a:endCxn id="203" idx="1"/>
          </p:cNvCxnSpPr>
          <p:nvPr/>
        </p:nvCxnSpPr>
        <p:spPr>
          <a:xfrm flipV="1">
            <a:off x="7022283" y="1769365"/>
            <a:ext cx="537831" cy="49965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149D288-0F02-4EB8-8C23-EEB55AB1AFC0}"/>
              </a:ext>
            </a:extLst>
          </p:cNvPr>
          <p:cNvCxnSpPr>
            <a:cxnSpLocks/>
            <a:stCxn id="85" idx="3"/>
            <a:endCxn id="205" idx="1"/>
          </p:cNvCxnSpPr>
          <p:nvPr/>
        </p:nvCxnSpPr>
        <p:spPr>
          <a:xfrm flipV="1">
            <a:off x="7022283" y="2018595"/>
            <a:ext cx="537563" cy="105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hteck 206">
            <a:extLst>
              <a:ext uri="{FF2B5EF4-FFF2-40B4-BE49-F238E27FC236}">
                <a16:creationId xmlns:a16="http://schemas.microsoft.com/office/drawing/2014/main" id="{B287A521-13A2-4EC6-A07D-5CF8AAA66605}"/>
              </a:ext>
            </a:extLst>
          </p:cNvPr>
          <p:cNvSpPr>
            <a:spLocks/>
          </p:cNvSpPr>
          <p:nvPr/>
        </p:nvSpPr>
        <p:spPr>
          <a:xfrm>
            <a:off x="7559847" y="2650585"/>
            <a:ext cx="1602968" cy="2679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/>
              <a:t>value_symbol</a:t>
            </a:r>
            <a:r>
              <a:rPr lang="de-DE" sz="1200" dirty="0"/>
              <a:t>: String</a:t>
            </a:r>
          </a:p>
        </p:txBody>
      </p:sp>
      <p:sp>
        <p:nvSpPr>
          <p:cNvPr id="100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7560167" y="2915904"/>
            <a:ext cx="1602968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unit</a:t>
            </a:r>
            <a:r>
              <a:rPr lang="de-DE" sz="1200" dirty="0">
                <a:uFillTx/>
              </a:rPr>
              <a:t>: </a:t>
            </a:r>
            <a:r>
              <a:rPr lang="de-DE" sz="1200" dirty="0" err="1">
                <a:uFillTx/>
              </a:rPr>
              <a:t>Int</a:t>
            </a:r>
            <a:endParaRPr lang="de-DE" sz="1200" dirty="0">
              <a:uFillTx/>
            </a:endParaRPr>
          </a:p>
        </p:txBody>
      </p:sp>
      <p:sp>
        <p:nvSpPr>
          <p:cNvPr id="109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7559847" y="3172706"/>
            <a:ext cx="1602968" cy="2796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uFillTx/>
              </a:rPr>
              <a:t>   </a:t>
            </a:r>
            <a:r>
              <a:rPr lang="de-DE" sz="1200" dirty="0">
                <a:uFillTx/>
              </a:rPr>
              <a:t>  …</a:t>
            </a:r>
          </a:p>
        </p:txBody>
      </p:sp>
      <p:cxnSp>
        <p:nvCxnSpPr>
          <p:cNvPr id="33" name="Gekrümmter Verbinder 32"/>
          <p:cNvCxnSpPr>
            <a:cxnSpLocks/>
            <a:stCxn id="207" idx="3"/>
            <a:endCxn id="162" idx="1"/>
          </p:cNvCxnSpPr>
          <p:nvPr/>
        </p:nvCxnSpPr>
        <p:spPr>
          <a:xfrm>
            <a:off x="9162814" y="2276285"/>
            <a:ext cx="595366" cy="83910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9763969" y="3917555"/>
            <a:ext cx="1746639" cy="1665974"/>
            <a:chOff x="6968835" y="521661"/>
            <a:chExt cx="1856403" cy="1665974"/>
          </a:xfrm>
        </p:grpSpPr>
        <p:sp>
          <p:nvSpPr>
            <p:cNvPr id="113" name="Rechteck 112"/>
            <p:cNvSpPr>
              <a:spLocks/>
            </p:cNvSpPr>
            <p:nvPr/>
          </p:nvSpPr>
          <p:spPr>
            <a:xfrm>
              <a:off x="6968836" y="521661"/>
              <a:ext cx="1853738" cy="11575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sys_units</a:t>
              </a:r>
              <a:endParaRPr lang="de-DE" sz="1400" b="1" dirty="0">
                <a:uFillTx/>
              </a:endParaRPr>
            </a:p>
          </p:txBody>
        </p:sp>
        <p:sp>
          <p:nvSpPr>
            <p:cNvPr id="114" name="Rechteck 113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5" name="Rechteck 114"/>
            <p:cNvSpPr>
              <a:spLocks/>
            </p:cNvSpPr>
            <p:nvPr/>
          </p:nvSpPr>
          <p:spPr>
            <a:xfrm>
              <a:off x="6968836" y="1157085"/>
              <a:ext cx="1853738" cy="26124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unit_symbol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6" name="Rechteck 115"/>
            <p:cNvSpPr>
              <a:spLocks/>
            </p:cNvSpPr>
            <p:nvPr/>
          </p:nvSpPr>
          <p:spPr>
            <a:xfrm>
              <a:off x="6968835" y="1676409"/>
              <a:ext cx="1853738" cy="5110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6971500" y="1418114"/>
              <a:ext cx="1853738" cy="2576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7" name="Rechteck 136"/>
            <p:cNvSpPr>
              <a:spLocks/>
            </p:cNvSpPr>
            <p:nvPr/>
          </p:nvSpPr>
          <p:spPr>
            <a:xfrm>
              <a:off x="6971496" y="1675809"/>
              <a:ext cx="1853738" cy="2576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factor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8" name="Rechteck 137"/>
            <p:cNvSpPr>
              <a:spLocks/>
            </p:cNvSpPr>
            <p:nvPr/>
          </p:nvSpPr>
          <p:spPr>
            <a:xfrm>
              <a:off x="6970784" y="1929940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…</a:t>
              </a:r>
              <a:endParaRPr lang="de-DE" sz="1200" dirty="0">
                <a:uFillTx/>
              </a:endParaRPr>
            </a:p>
          </p:txBody>
        </p:sp>
      </p:grpSp>
      <p:cxnSp>
        <p:nvCxnSpPr>
          <p:cNvPr id="5" name="Gekrümmter Verbinder 4"/>
          <p:cNvCxnSpPr>
            <a:stCxn id="100" idx="3"/>
            <a:endCxn id="114" idx="1"/>
          </p:cNvCxnSpPr>
          <p:nvPr/>
        </p:nvCxnSpPr>
        <p:spPr>
          <a:xfrm>
            <a:off x="9163135" y="3044752"/>
            <a:ext cx="600835" cy="138196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1" name="Gruppieren 130"/>
          <p:cNvGrpSpPr/>
          <p:nvPr/>
        </p:nvGrpSpPr>
        <p:grpSpPr>
          <a:xfrm>
            <a:off x="7560586" y="3854312"/>
            <a:ext cx="1609759" cy="1157539"/>
            <a:chOff x="6968834" y="1819937"/>
            <a:chExt cx="1853739" cy="1157539"/>
          </a:xfrm>
        </p:grpSpPr>
        <p:sp>
          <p:nvSpPr>
            <p:cNvPr id="134" name="Rechteck 131">
              <a:extLst>
                <a:ext uri="{FF2B5EF4-FFF2-40B4-BE49-F238E27FC236}">
                  <a16:creationId xmlns:a16="http://schemas.microsoft.com/office/drawing/2014/main" id="{98B91D52-2DAF-4D33-AE24-4FF1F1839009}"/>
                </a:ext>
              </a:extLst>
            </p:cNvPr>
            <p:cNvSpPr>
              <a:spLocks/>
            </p:cNvSpPr>
            <p:nvPr/>
          </p:nvSpPr>
          <p:spPr>
            <a:xfrm>
              <a:off x="6968835" y="1819937"/>
              <a:ext cx="1853738" cy="11575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/>
                <a:t>p</a:t>
              </a:r>
              <a:r>
                <a:rPr lang="de-DE" sz="1400" b="1" dirty="0" err="1">
                  <a:uFillTx/>
                </a:rPr>
                <a:t>ro_products</a:t>
              </a:r>
              <a:endParaRPr lang="de-DE" sz="1400" b="1" dirty="0">
                <a:uFillTx/>
              </a:endParaRPr>
            </a:p>
          </p:txBody>
        </p:sp>
        <p:sp>
          <p:nvSpPr>
            <p:cNvPr id="135" name="Rechteck 139">
              <a:extLst>
                <a:ext uri="{FF2B5EF4-FFF2-40B4-BE49-F238E27FC236}">
                  <a16:creationId xmlns:a16="http://schemas.microsoft.com/office/drawing/2014/main" id="{1988F619-2F20-4281-937A-FA9FFBC328D9}"/>
                </a:ext>
              </a:extLst>
            </p:cNvPr>
            <p:cNvSpPr>
              <a:spLocks/>
            </p:cNvSpPr>
            <p:nvPr/>
          </p:nvSpPr>
          <p:spPr>
            <a:xfrm>
              <a:off x="6968835" y="2200253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6" name="Rechteck 141">
              <a:extLst>
                <a:ext uri="{FF2B5EF4-FFF2-40B4-BE49-F238E27FC236}">
                  <a16:creationId xmlns:a16="http://schemas.microsoft.com/office/drawing/2014/main" id="{42AF93A4-F0FB-4550-9C68-5302186AA530}"/>
                </a:ext>
              </a:extLst>
            </p:cNvPr>
            <p:cNvSpPr>
              <a:spLocks/>
            </p:cNvSpPr>
            <p:nvPr/>
          </p:nvSpPr>
          <p:spPr>
            <a:xfrm>
              <a:off x="6968834" y="2712161"/>
              <a:ext cx="1853738" cy="2645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  <p:sp>
          <p:nvSpPr>
            <p:cNvPr id="149" name="Rechteck 139">
              <a:extLst>
                <a:ext uri="{FF2B5EF4-FFF2-40B4-BE49-F238E27FC236}">
                  <a16:creationId xmlns:a16="http://schemas.microsoft.com/office/drawing/2014/main" id="{1DCD85A8-88FC-47EF-B54E-6F13643F8CEF}"/>
                </a:ext>
              </a:extLst>
            </p:cNvPr>
            <p:cNvSpPr>
              <a:spLocks/>
            </p:cNvSpPr>
            <p:nvPr/>
          </p:nvSpPr>
          <p:spPr>
            <a:xfrm>
              <a:off x="6968834" y="2457185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symbol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150" name="Connector: Curved 149">
            <a:extLst>
              <a:ext uri="{FF2B5EF4-FFF2-40B4-BE49-F238E27FC236}">
                <a16:creationId xmlns:a16="http://schemas.microsoft.com/office/drawing/2014/main" id="{635C6CFB-0106-42AB-AAD2-C98B721D2B3A}"/>
              </a:ext>
            </a:extLst>
          </p:cNvPr>
          <p:cNvCxnSpPr>
            <a:cxnSpLocks/>
            <a:stCxn id="428" idx="3"/>
            <a:endCxn id="149" idx="1"/>
          </p:cNvCxnSpPr>
          <p:nvPr/>
        </p:nvCxnSpPr>
        <p:spPr>
          <a:xfrm flipV="1">
            <a:off x="7022282" y="4620408"/>
            <a:ext cx="538304" cy="2541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Rechteck 131">
            <a:extLst>
              <a:ext uri="{FF2B5EF4-FFF2-40B4-BE49-F238E27FC236}">
                <a16:creationId xmlns:a16="http://schemas.microsoft.com/office/drawing/2014/main" id="{9120B8F5-1F45-4774-9F6F-12F0B56C8299}"/>
              </a:ext>
            </a:extLst>
          </p:cNvPr>
          <p:cNvSpPr>
            <a:spLocks/>
          </p:cNvSpPr>
          <p:nvPr/>
        </p:nvSpPr>
        <p:spPr>
          <a:xfrm>
            <a:off x="9758180" y="2606227"/>
            <a:ext cx="1744133" cy="11575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b="1" dirty="0" err="1"/>
              <a:t>sys_value_formats</a:t>
            </a:r>
            <a:endParaRPr lang="de-DE" sz="1400" b="1" dirty="0">
              <a:uFillTx/>
            </a:endParaRPr>
          </a:p>
        </p:txBody>
      </p:sp>
      <p:sp>
        <p:nvSpPr>
          <p:cNvPr id="162" name="Rechteck 139">
            <a:extLst>
              <a:ext uri="{FF2B5EF4-FFF2-40B4-BE49-F238E27FC236}">
                <a16:creationId xmlns:a16="http://schemas.microsoft.com/office/drawing/2014/main" id="{10162D23-EA94-4240-9544-6A59F5CC9CD4}"/>
              </a:ext>
            </a:extLst>
          </p:cNvPr>
          <p:cNvSpPr>
            <a:spLocks/>
          </p:cNvSpPr>
          <p:nvPr/>
        </p:nvSpPr>
        <p:spPr>
          <a:xfrm>
            <a:off x="9758180" y="2986543"/>
            <a:ext cx="1744133" cy="257695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id</a:t>
            </a:r>
            <a:r>
              <a:rPr lang="de-DE" sz="1200" dirty="0">
                <a:uFillTx/>
              </a:rPr>
              <a:t> [PK] : </a:t>
            </a:r>
            <a:r>
              <a:rPr lang="de-DE" sz="1200" dirty="0" err="1">
                <a:uFillTx/>
              </a:rPr>
              <a:t>Int</a:t>
            </a:r>
            <a:endParaRPr lang="de-DE" sz="1200" dirty="0">
              <a:uFillTx/>
            </a:endParaRPr>
          </a:p>
        </p:txBody>
      </p:sp>
      <p:sp>
        <p:nvSpPr>
          <p:cNvPr id="163" name="Rechteck 140">
            <a:extLst>
              <a:ext uri="{FF2B5EF4-FFF2-40B4-BE49-F238E27FC236}">
                <a16:creationId xmlns:a16="http://schemas.microsoft.com/office/drawing/2014/main" id="{9897C4DE-E57A-4EC5-90A3-454721DDB923}"/>
              </a:ext>
            </a:extLst>
          </p:cNvPr>
          <p:cNvSpPr>
            <a:spLocks/>
          </p:cNvSpPr>
          <p:nvPr/>
        </p:nvSpPr>
        <p:spPr>
          <a:xfrm>
            <a:off x="9758180" y="3248376"/>
            <a:ext cx="1744133" cy="257695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uFillTx/>
              </a:rPr>
              <a:t>name_1</a:t>
            </a:r>
            <a:r>
              <a:rPr lang="de-DE" sz="1200" dirty="0">
                <a:uFillTx/>
              </a:rPr>
              <a:t> : String</a:t>
            </a:r>
          </a:p>
        </p:txBody>
      </p:sp>
      <p:sp>
        <p:nvSpPr>
          <p:cNvPr id="164" name="Rechteck 141">
            <a:extLst>
              <a:ext uri="{FF2B5EF4-FFF2-40B4-BE49-F238E27FC236}">
                <a16:creationId xmlns:a16="http://schemas.microsoft.com/office/drawing/2014/main" id="{4FB833B2-FADE-457B-BDC5-36E130D731F1}"/>
              </a:ext>
            </a:extLst>
          </p:cNvPr>
          <p:cNvSpPr>
            <a:spLocks/>
          </p:cNvSpPr>
          <p:nvPr/>
        </p:nvSpPr>
        <p:spPr>
          <a:xfrm>
            <a:off x="9758179" y="3506071"/>
            <a:ext cx="1744133" cy="2576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uFillTx/>
              </a:rPr>
              <a:t>   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4C30F8-4674-4488-9ABF-CC89DC1402CF}"/>
              </a:ext>
            </a:extLst>
          </p:cNvPr>
          <p:cNvGrpSpPr/>
          <p:nvPr/>
        </p:nvGrpSpPr>
        <p:grpSpPr>
          <a:xfrm>
            <a:off x="417152" y="4258690"/>
            <a:ext cx="1285130" cy="793790"/>
            <a:chOff x="667495" y="5417475"/>
            <a:chExt cx="1285130" cy="793790"/>
          </a:xfrm>
        </p:grpSpPr>
        <p:sp>
          <p:nvSpPr>
            <p:cNvPr id="110" name="Rechteck 120">
              <a:extLst>
                <a:ext uri="{FF2B5EF4-FFF2-40B4-BE49-F238E27FC236}">
                  <a16:creationId xmlns:a16="http://schemas.microsoft.com/office/drawing/2014/main" id="{8AC874CC-5E06-4458-9A7E-21B88CB0203E}"/>
                </a:ext>
              </a:extLst>
            </p:cNvPr>
            <p:cNvSpPr>
              <a:spLocks/>
            </p:cNvSpPr>
            <p:nvPr/>
          </p:nvSpPr>
          <p:spPr>
            <a:xfrm>
              <a:off x="723368" y="5712020"/>
              <a:ext cx="100855" cy="98026"/>
            </a:xfrm>
            <a:prstGeom prst="rect">
              <a:avLst/>
            </a:prstGeom>
            <a:solidFill>
              <a:srgbClr val="CCECFF"/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900" dirty="0">
                <a:uFillTx/>
              </a:endParaRPr>
            </a:p>
          </p:txBody>
        </p:sp>
        <p:sp>
          <p:nvSpPr>
            <p:cNvPr id="24" name="Rectangle: Single Corner Snipped 23">
              <a:extLst>
                <a:ext uri="{FF2B5EF4-FFF2-40B4-BE49-F238E27FC236}">
                  <a16:creationId xmlns:a16="http://schemas.microsoft.com/office/drawing/2014/main" id="{34B0D0A8-41CA-4B65-98F2-CC3BFD79FF46}"/>
                </a:ext>
              </a:extLst>
            </p:cNvPr>
            <p:cNvSpPr/>
            <p:nvPr/>
          </p:nvSpPr>
          <p:spPr>
            <a:xfrm>
              <a:off x="667495" y="5454681"/>
              <a:ext cx="1285130" cy="752444"/>
            </a:xfrm>
            <a:prstGeom prst="snip1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Key: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825263-FD97-4425-9401-D1425DE97C9A}"/>
                </a:ext>
              </a:extLst>
            </p:cNvPr>
            <p:cNvSpPr txBox="1"/>
            <p:nvPr/>
          </p:nvSpPr>
          <p:spPr>
            <a:xfrm>
              <a:off x="775321" y="5634184"/>
              <a:ext cx="110648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- </a:t>
              </a:r>
              <a:r>
                <a:rPr lang="en-US" sz="1050" dirty="0" err="1"/>
                <a:t>pidNodes</a:t>
              </a:r>
              <a:endParaRPr lang="en-US" sz="1050" dirty="0"/>
            </a:p>
            <a:p>
              <a:r>
                <a:rPr lang="en-US" sz="1050" dirty="0"/>
                <a:t>- </a:t>
              </a:r>
              <a:r>
                <a:rPr lang="en-US" sz="1050" dirty="0" err="1"/>
                <a:t>pidConnections</a:t>
              </a:r>
              <a:endParaRPr lang="en-US" sz="1050" dirty="0"/>
            </a:p>
            <a:p>
              <a:r>
                <a:rPr lang="en-US" sz="1050" dirty="0"/>
                <a:t>- both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8BB3C697-262F-48B0-8DBD-5C1DDF067280}"/>
                </a:ext>
              </a:extLst>
            </p:cNvPr>
            <p:cNvSpPr txBox="1"/>
            <p:nvPr/>
          </p:nvSpPr>
          <p:spPr>
            <a:xfrm>
              <a:off x="1052423" y="5417475"/>
              <a:ext cx="49697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u="sng" dirty="0"/>
                <a:t>Key:</a:t>
              </a:r>
            </a:p>
          </p:txBody>
        </p:sp>
        <p:sp>
          <p:nvSpPr>
            <p:cNvPr id="166" name="Rechteck 120">
              <a:extLst>
                <a:ext uri="{FF2B5EF4-FFF2-40B4-BE49-F238E27FC236}">
                  <a16:creationId xmlns:a16="http://schemas.microsoft.com/office/drawing/2014/main" id="{C4CBD0A0-B332-44D2-A531-845543D7350B}"/>
                </a:ext>
              </a:extLst>
            </p:cNvPr>
            <p:cNvSpPr>
              <a:spLocks/>
            </p:cNvSpPr>
            <p:nvPr/>
          </p:nvSpPr>
          <p:spPr>
            <a:xfrm>
              <a:off x="723367" y="5873711"/>
              <a:ext cx="100855" cy="98026"/>
            </a:xfrm>
            <a:prstGeom prst="rect">
              <a:avLst/>
            </a:prstGeom>
            <a:solidFill>
              <a:srgbClr val="CCFFCC"/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900" dirty="0">
                <a:uFillTx/>
              </a:endParaRPr>
            </a:p>
          </p:txBody>
        </p:sp>
        <p:sp>
          <p:nvSpPr>
            <p:cNvPr id="167" name="Rechteck 120">
              <a:extLst>
                <a:ext uri="{FF2B5EF4-FFF2-40B4-BE49-F238E27FC236}">
                  <a16:creationId xmlns:a16="http://schemas.microsoft.com/office/drawing/2014/main" id="{D0A775FD-BFF8-4962-B11D-AC481B2B7420}"/>
                </a:ext>
              </a:extLst>
            </p:cNvPr>
            <p:cNvSpPr>
              <a:spLocks/>
            </p:cNvSpPr>
            <p:nvPr/>
          </p:nvSpPr>
          <p:spPr>
            <a:xfrm>
              <a:off x="723367" y="6035402"/>
              <a:ext cx="100855" cy="98026"/>
            </a:xfrm>
            <a:prstGeom prst="rect">
              <a:avLst/>
            </a:prstGeom>
            <a:solidFill>
              <a:srgbClr val="C0C0C0"/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900" dirty="0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271313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lNodes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 and </a:t>
            </a:r>
            <a:r>
              <a:rPr lang="en-GB" sz="3200" b="1" dirty="0" err="1">
                <a:solidFill>
                  <a:srgbClr val="339966"/>
                </a:solidFill>
                <a:uFillTx/>
              </a:rPr>
              <a:t>dataBindings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Data Map of Query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8153331" y="1154179"/>
            <a:ext cx="1744135" cy="2701517"/>
            <a:chOff x="9958647" y="157942"/>
            <a:chExt cx="1853741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50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5804280" y="1153059"/>
            <a:ext cx="1603236" cy="2194707"/>
            <a:chOff x="9958337" y="157942"/>
            <a:chExt cx="1854048" cy="2194707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337" y="78955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</a:t>
              </a:r>
              <a:r>
                <a:rPr lang="de-DE" sz="1200" b="1" dirty="0" err="1">
                  <a:uFillTx/>
                </a:rPr>
                <a:t>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337" y="104724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337" y="130526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8154534" y="4171413"/>
            <a:ext cx="1744134" cy="1157539"/>
            <a:chOff x="6968835" y="521661"/>
            <a:chExt cx="1853739" cy="1157539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1575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5" y="142150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377865" y="1148515"/>
            <a:ext cx="2312733" cy="5247497"/>
            <a:chOff x="9954513" y="157942"/>
            <a:chExt cx="1858595" cy="524749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4" name="Rechteck 283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7407248" y="1913523"/>
            <a:ext cx="747287" cy="27670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krümmter Verbinder 6"/>
          <p:cNvCxnSpPr>
            <a:cxnSpLocks/>
            <a:stCxn id="203" idx="3"/>
            <a:endCxn id="225" idx="1"/>
          </p:cNvCxnSpPr>
          <p:nvPr/>
        </p:nvCxnSpPr>
        <p:spPr>
          <a:xfrm>
            <a:off x="7407516" y="1664293"/>
            <a:ext cx="745815" cy="1120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449854" y="1394877"/>
            <a:ext cx="76765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Maps </a:t>
            </a:r>
            <a:r>
              <a:rPr lang="de-DE" sz="1200" dirty="0" err="1">
                <a:solidFill>
                  <a:srgbClr val="FF0000"/>
                </a:solidFill>
              </a:rPr>
              <a:t>to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82" name="Gruppieren 81"/>
          <p:cNvGrpSpPr/>
          <p:nvPr/>
        </p:nvGrpSpPr>
        <p:grpSpPr>
          <a:xfrm>
            <a:off x="3103759" y="1153862"/>
            <a:ext cx="1853739" cy="1402802"/>
            <a:chOff x="3485802" y="591996"/>
            <a:chExt cx="1853739" cy="1402802"/>
          </a:xfrm>
        </p:grpSpPr>
        <p:sp>
          <p:nvSpPr>
            <p:cNvPr id="83" name="Rechteck 82"/>
            <p:cNvSpPr>
              <a:spLocks/>
            </p:cNvSpPr>
            <p:nvPr/>
          </p:nvSpPr>
          <p:spPr>
            <a:xfrm>
              <a:off x="3485803" y="591996"/>
              <a:ext cx="1853738" cy="14028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p_value_relations</a:t>
              </a:r>
              <a:endParaRPr lang="de-DE" sz="1400" b="1" dirty="0">
                <a:uFillTx/>
              </a:endParaRPr>
            </a:p>
          </p:txBody>
        </p:sp>
        <p:sp>
          <p:nvSpPr>
            <p:cNvPr id="84" name="Rechteck 83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value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3485802" y="173710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  </a:t>
              </a:r>
              <a:r>
                <a:rPr lang="de-DE" sz="1200" dirty="0">
                  <a:uFillTx/>
                </a:rPr>
                <a:t>  …</a:t>
              </a:r>
            </a:p>
            <a:p>
              <a:endParaRPr lang="de-DE" sz="1200" dirty="0">
                <a:uFillTx/>
              </a:endParaRPr>
            </a:p>
          </p:txBody>
        </p:sp>
      </p:grp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943209D-B439-4F2D-A000-22D5B4C6BC97}"/>
              </a:ext>
            </a:extLst>
          </p:cNvPr>
          <p:cNvCxnSpPr>
            <a:stCxn id="85" idx="1"/>
            <a:endCxn id="279" idx="3"/>
          </p:cNvCxnSpPr>
          <p:nvPr/>
        </p:nvCxnSpPr>
        <p:spPr>
          <a:xfrm rot="10800000">
            <a:off x="2689698" y="1659750"/>
            <a:ext cx="414062" cy="2630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865903F-E060-4A63-A5BD-7453BA1BC8EF}"/>
              </a:ext>
            </a:extLst>
          </p:cNvPr>
          <p:cNvCxnSpPr>
            <a:stCxn id="86" idx="3"/>
            <a:endCxn id="203" idx="1"/>
          </p:cNvCxnSpPr>
          <p:nvPr/>
        </p:nvCxnSpPr>
        <p:spPr>
          <a:xfrm flipV="1">
            <a:off x="4957498" y="1664293"/>
            <a:ext cx="847051" cy="50785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149D288-0F02-4EB8-8C23-EEB55AB1AFC0}"/>
              </a:ext>
            </a:extLst>
          </p:cNvPr>
          <p:cNvCxnSpPr>
            <a:stCxn id="85" idx="3"/>
            <a:endCxn id="205" idx="1"/>
          </p:cNvCxnSpPr>
          <p:nvPr/>
        </p:nvCxnSpPr>
        <p:spPr>
          <a:xfrm flipV="1">
            <a:off x="4957498" y="1913523"/>
            <a:ext cx="846783" cy="92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hteck 206">
            <a:extLst>
              <a:ext uri="{FF2B5EF4-FFF2-40B4-BE49-F238E27FC236}">
                <a16:creationId xmlns:a16="http://schemas.microsoft.com/office/drawing/2014/main" id="{B287A521-13A2-4EC6-A07D-5CF8AAA66605}"/>
              </a:ext>
            </a:extLst>
          </p:cNvPr>
          <p:cNvSpPr>
            <a:spLocks/>
          </p:cNvSpPr>
          <p:nvPr/>
        </p:nvSpPr>
        <p:spPr>
          <a:xfrm>
            <a:off x="5804281" y="2565248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value_format</a:t>
            </a:r>
            <a:r>
              <a:rPr lang="de-DE" sz="1200" dirty="0">
                <a:uFillTx/>
              </a:rPr>
              <a:t>: </a:t>
            </a:r>
            <a:r>
              <a:rPr lang="de-DE" sz="1200" dirty="0" err="1"/>
              <a:t>Int</a:t>
            </a:r>
            <a:endParaRPr lang="de-DE" sz="1200" dirty="0">
              <a:uFillTx/>
            </a:endParaRPr>
          </a:p>
        </p:txBody>
      </p:sp>
      <p:sp>
        <p:nvSpPr>
          <p:cNvPr id="100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5803150" y="2814640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unit</a:t>
            </a:r>
            <a:r>
              <a:rPr lang="de-DE" sz="1200" dirty="0">
                <a:uFillTx/>
              </a:rPr>
              <a:t>: </a:t>
            </a:r>
            <a:r>
              <a:rPr lang="de-DE" sz="1200" dirty="0" err="1">
                <a:uFillTx/>
              </a:rPr>
              <a:t>Int</a:t>
            </a:r>
            <a:endParaRPr lang="de-DE" sz="1200" dirty="0">
              <a:uFillTx/>
            </a:endParaRPr>
          </a:p>
        </p:txBody>
      </p:sp>
      <p:grpSp>
        <p:nvGrpSpPr>
          <p:cNvPr id="101" name="Gruppieren 126">
            <a:extLst>
              <a:ext uri="{FF2B5EF4-FFF2-40B4-BE49-F238E27FC236}">
                <a16:creationId xmlns:a16="http://schemas.microsoft.com/office/drawing/2014/main" id="{BE91FFE7-FB98-467C-B3EA-755E5BF6D615}"/>
              </a:ext>
            </a:extLst>
          </p:cNvPr>
          <p:cNvGrpSpPr/>
          <p:nvPr/>
        </p:nvGrpSpPr>
        <p:grpSpPr>
          <a:xfrm>
            <a:off x="2945402" y="4381729"/>
            <a:ext cx="925583" cy="1915848"/>
            <a:chOff x="6968836" y="521661"/>
            <a:chExt cx="1853738" cy="191584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02" name="Rechteck 127">
              <a:extLst>
                <a:ext uri="{FF2B5EF4-FFF2-40B4-BE49-F238E27FC236}">
                  <a16:creationId xmlns:a16="http://schemas.microsoft.com/office/drawing/2014/main" id="{559987A2-7F20-4D38-B3DC-13CEFF71DB6B}"/>
                </a:ext>
              </a:extLst>
            </p:cNvPr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/>
                <a:t>n</a:t>
              </a:r>
              <a:r>
                <a:rPr lang="de-DE" sz="1400" b="1" dirty="0">
                  <a:uFillTx/>
                </a:rPr>
                <a:t>ame_0</a:t>
              </a:r>
            </a:p>
          </p:txBody>
        </p:sp>
        <p:sp>
          <p:nvSpPr>
            <p:cNvPr id="103" name="Rechteck 128">
              <a:extLst>
                <a:ext uri="{FF2B5EF4-FFF2-40B4-BE49-F238E27FC236}">
                  <a16:creationId xmlns:a16="http://schemas.microsoft.com/office/drawing/2014/main" id="{24AA7ADA-61F5-4A97-8CF4-DCCAD97C1E10}"/>
                </a:ext>
              </a:extLst>
            </p:cNvPr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>
                  <a:uFillTx/>
                </a:rPr>
                <a:t>DoState</a:t>
              </a:r>
              <a:endParaRPr lang="de-DE" sz="1200" dirty="0">
                <a:uFillTx/>
              </a:endParaRPr>
            </a:p>
          </p:txBody>
        </p:sp>
        <p:sp>
          <p:nvSpPr>
            <p:cNvPr id="104" name="Rechteck 129">
              <a:extLst>
                <a:ext uri="{FF2B5EF4-FFF2-40B4-BE49-F238E27FC236}">
                  <a16:creationId xmlns:a16="http://schemas.microsoft.com/office/drawing/2014/main" id="{7CD25E13-B4AA-4A24-9CC2-33D4F286B210}"/>
                </a:ext>
              </a:extLst>
            </p:cNvPr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AoState</a:t>
              </a:r>
              <a:endParaRPr lang="de-DE" sz="1200" dirty="0"/>
            </a:p>
          </p:txBody>
        </p:sp>
        <p:sp>
          <p:nvSpPr>
            <p:cNvPr id="105" name="Rechteck 130">
              <a:extLst>
                <a:ext uri="{FF2B5EF4-FFF2-40B4-BE49-F238E27FC236}">
                  <a16:creationId xmlns:a16="http://schemas.microsoft.com/office/drawing/2014/main" id="{A2B00586-9F09-4E4A-BC64-097DE7D5EFD2}"/>
                </a:ext>
              </a:extLst>
            </p:cNvPr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DiSens</a:t>
              </a:r>
              <a:endParaRPr lang="de-DE" sz="1200" dirty="0"/>
            </a:p>
          </p:txBody>
        </p:sp>
        <p:sp>
          <p:nvSpPr>
            <p:cNvPr id="106" name="Rechteck 131">
              <a:extLst>
                <a:ext uri="{FF2B5EF4-FFF2-40B4-BE49-F238E27FC236}">
                  <a16:creationId xmlns:a16="http://schemas.microsoft.com/office/drawing/2014/main" id="{4BCEEF13-390F-4136-A63E-FA36A3445B4C}"/>
                </a:ext>
              </a:extLst>
            </p:cNvPr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AiSens</a:t>
              </a:r>
              <a:endParaRPr lang="de-DE" sz="1200" dirty="0"/>
            </a:p>
          </p:txBody>
        </p:sp>
        <p:sp>
          <p:nvSpPr>
            <p:cNvPr id="107" name="Rechteck 132">
              <a:extLst>
                <a:ext uri="{FF2B5EF4-FFF2-40B4-BE49-F238E27FC236}">
                  <a16:creationId xmlns:a16="http://schemas.microsoft.com/office/drawing/2014/main" id="{C8F96B48-AA4D-4B45-8F75-73F08A12BC85}"/>
                </a:ext>
              </a:extLst>
            </p:cNvPr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AiValue</a:t>
              </a:r>
              <a:endParaRPr lang="de-DE" sz="1200" dirty="0"/>
            </a:p>
          </p:txBody>
        </p:sp>
        <p:sp>
          <p:nvSpPr>
            <p:cNvPr id="108" name="Rechteck 146">
              <a:extLst>
                <a:ext uri="{FF2B5EF4-FFF2-40B4-BE49-F238E27FC236}">
                  <a16:creationId xmlns:a16="http://schemas.microsoft.com/office/drawing/2014/main" id="{4411D2BE-8ED6-473F-99F1-EB432D0E594E}"/>
                </a:ext>
              </a:extLst>
            </p:cNvPr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AiTemp</a:t>
              </a:r>
              <a:endParaRPr lang="de-DE" sz="1200" dirty="0">
                <a:uFillTx/>
              </a:endParaRPr>
            </a:p>
          </p:txBody>
        </p:sp>
      </p:grp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662947C-8756-4627-8112-F904F79ED80A}"/>
              </a:ext>
            </a:extLst>
          </p:cNvPr>
          <p:cNvCxnSpPr>
            <a:stCxn id="208" idx="1"/>
            <a:endCxn id="102" idx="0"/>
          </p:cNvCxnSpPr>
          <p:nvPr/>
        </p:nvCxnSpPr>
        <p:spPr>
          <a:xfrm rot="10800000" flipV="1">
            <a:off x="3408194" y="2429229"/>
            <a:ext cx="2396086" cy="19525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5804281" y="3087106"/>
            <a:ext cx="1602968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uFillTx/>
              </a:rPr>
              <a:t>   </a:t>
            </a:r>
            <a:r>
              <a:rPr lang="de-DE" sz="1200" dirty="0">
                <a:uFillTx/>
              </a:rPr>
              <a:t>  …</a:t>
            </a:r>
          </a:p>
        </p:txBody>
      </p:sp>
      <p:sp>
        <p:nvSpPr>
          <p:cNvPr id="121" name="Rechteck 120"/>
          <p:cNvSpPr>
            <a:spLocks/>
          </p:cNvSpPr>
          <p:nvPr/>
        </p:nvSpPr>
        <p:spPr>
          <a:xfrm>
            <a:off x="7734787" y="287377"/>
            <a:ext cx="2373370" cy="4366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>
                <a:uFillTx/>
              </a:rPr>
              <a:t>not </a:t>
            </a:r>
            <a:r>
              <a:rPr lang="de-DE" sz="900" dirty="0" err="1">
                <a:uFillTx/>
              </a:rPr>
              <a:t>needed</a:t>
            </a:r>
            <a:r>
              <a:rPr lang="de-DE" sz="900" dirty="0">
                <a:uFillTx/>
              </a:rPr>
              <a:t> (Legato </a:t>
            </a:r>
            <a:r>
              <a:rPr lang="de-DE" sz="900" dirty="0" err="1">
                <a:uFillTx/>
              </a:rPr>
              <a:t>Graphic</a:t>
            </a:r>
            <a:r>
              <a:rPr lang="de-DE" sz="900" dirty="0">
                <a:uFillTx/>
              </a:rPr>
              <a:t> Designer </a:t>
            </a:r>
            <a:r>
              <a:rPr lang="de-DE" sz="900" dirty="0" err="1">
                <a:uFillTx/>
              </a:rPr>
              <a:t>fetches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current_values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automatically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with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the</a:t>
            </a:r>
            <a:r>
              <a:rPr lang="de-DE" sz="900" dirty="0">
                <a:uFillTx/>
              </a:rPr>
              <a:t> ID)</a:t>
            </a:r>
          </a:p>
        </p:txBody>
      </p:sp>
      <p:sp>
        <p:nvSpPr>
          <p:cNvPr id="31" name="Rechteck 30"/>
          <p:cNvSpPr/>
          <p:nvPr/>
        </p:nvSpPr>
        <p:spPr>
          <a:xfrm>
            <a:off x="276476" y="1030904"/>
            <a:ext cx="9831681" cy="5463177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feld 133"/>
          <p:cNvSpPr txBox="1"/>
          <p:nvPr/>
        </p:nvSpPr>
        <p:spPr>
          <a:xfrm>
            <a:off x="4195737" y="6507161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lNodes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74" name="Gruppieren 73"/>
          <p:cNvGrpSpPr/>
          <p:nvPr/>
        </p:nvGrpSpPr>
        <p:grpSpPr>
          <a:xfrm>
            <a:off x="5291472" y="3915229"/>
            <a:ext cx="1853738" cy="2177903"/>
            <a:chOff x="9958647" y="157946"/>
            <a:chExt cx="1853738" cy="217790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75" name="Rechteck 74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76" name="Rechteck 75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77" name="Rechteck 76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78" name="Rechteck 77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79" name="Rechteck 78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0" name="Rechteck 79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1" name="Rechteck 80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7" name="Rechteck 86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5" name="Gekrümmter Verbinder 4"/>
          <p:cNvCxnSpPr>
            <a:stCxn id="78" idx="1"/>
            <a:endCxn id="279" idx="3"/>
          </p:cNvCxnSpPr>
          <p:nvPr/>
        </p:nvCxnSpPr>
        <p:spPr>
          <a:xfrm rot="10800000">
            <a:off x="2689698" y="1659749"/>
            <a:ext cx="2601774" cy="3020234"/>
          </a:xfrm>
          <a:prstGeom prst="curvedConnector3">
            <a:avLst>
              <a:gd name="adj1" fmla="val 880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7306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pidNodes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PostgreSQL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A16F-1D04-4CC5-9AF4-E9C19D76A08D}"/>
              </a:ext>
            </a:extLst>
          </p:cNvPr>
          <p:cNvSpPr txBox="1"/>
          <p:nvPr/>
        </p:nvSpPr>
        <p:spPr>
          <a:xfrm>
            <a:off x="215046" y="1126808"/>
            <a:ext cx="11761907" cy="54476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 </a:t>
            </a:r>
            <a:r>
              <a:rPr lang="en-US" sz="2400" dirty="0"/>
              <a:t>Complex PostgreSQL query for all data:</a:t>
            </a:r>
          </a:p>
          <a:p>
            <a:endParaRPr lang="en-US" b="1" dirty="0"/>
          </a:p>
          <a:p>
            <a:pPr lvl="2"/>
            <a:r>
              <a:rPr lang="en-US" b="1" dirty="0"/>
              <a:t>SELECT</a:t>
            </a:r>
            <a:r>
              <a:rPr lang="en-US" dirty="0"/>
              <a:t> n.id, </a:t>
            </a:r>
            <a:r>
              <a:rPr lang="en-US" dirty="0" err="1"/>
              <a:t>n.node_level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nodeLevel</a:t>
            </a:r>
            <a:r>
              <a:rPr lang="en-US" dirty="0"/>
              <a:t>, </a:t>
            </a:r>
            <a:r>
              <a:rPr lang="en-US" dirty="0" err="1"/>
              <a:t>n.parent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parentId</a:t>
            </a:r>
            <a:r>
              <a:rPr lang="en-US" dirty="0"/>
              <a:t>, </a:t>
            </a:r>
            <a:r>
              <a:rPr lang="en-US" dirty="0" err="1"/>
              <a:t>n.short_name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shortName</a:t>
            </a:r>
            <a:r>
              <a:rPr lang="en-US" dirty="0"/>
              <a:t>, n.name_0 </a:t>
            </a:r>
            <a:r>
              <a:rPr lang="en-US" b="1" dirty="0"/>
              <a:t>AS</a:t>
            </a:r>
            <a:r>
              <a:rPr lang="en-US" dirty="0"/>
              <a:t> name, </a:t>
            </a:r>
            <a:r>
              <a:rPr lang="en-US" dirty="0" err="1"/>
              <a:t>n.attr_jsonb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details, </a:t>
            </a:r>
          </a:p>
          <a:p>
            <a:pPr lvl="2"/>
            <a:r>
              <a:rPr lang="en-US" dirty="0"/>
              <a:t>v.id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vId</a:t>
            </a:r>
            <a:r>
              <a:rPr lang="en-US" dirty="0"/>
              <a:t>, </a:t>
            </a:r>
            <a:r>
              <a:rPr lang="en-US" dirty="0" err="1"/>
              <a:t>v.is_instrument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isInstrument</a:t>
            </a:r>
            <a:r>
              <a:rPr lang="en-US" dirty="0"/>
              <a:t>, </a:t>
            </a:r>
            <a:r>
              <a:rPr lang="en-US" dirty="0" err="1"/>
              <a:t>v.shape_name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shapeName</a:t>
            </a:r>
            <a:r>
              <a:rPr lang="en-US" dirty="0"/>
              <a:t>, </a:t>
            </a:r>
            <a:r>
              <a:rPr lang="en-US" dirty="0" err="1"/>
              <a:t>v.pid_label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pidLabel</a:t>
            </a:r>
            <a:r>
              <a:rPr lang="en-US" dirty="0"/>
              <a:t>, </a:t>
            </a:r>
            <a:r>
              <a:rPr lang="en-US" dirty="0" err="1"/>
              <a:t>v.pid_function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pidFunction</a:t>
            </a:r>
            <a:r>
              <a:rPr lang="en-US" dirty="0"/>
              <a:t>, </a:t>
            </a:r>
            <a:r>
              <a:rPr lang="en-US" dirty="0" err="1"/>
              <a:t>v.pid_number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pidNumber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c.id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cValueId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t1.name_0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tValueType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t2.name_0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tValueFormat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u.unit_symbol_0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uUnitSymbol</a:t>
            </a:r>
            <a:r>
              <a:rPr lang="en-US" dirty="0"/>
              <a:t>, u.name_0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uName</a:t>
            </a:r>
            <a:r>
              <a:rPr lang="en-US" dirty="0"/>
              <a:t>, </a:t>
            </a:r>
            <a:r>
              <a:rPr lang="en-US" dirty="0" err="1"/>
              <a:t>u.factor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uFactor</a:t>
            </a:r>
            <a:endParaRPr lang="en-US" dirty="0"/>
          </a:p>
          <a:p>
            <a:pPr lvl="2"/>
            <a:r>
              <a:rPr lang="en-US" b="1" dirty="0"/>
              <a:t>FROM</a:t>
            </a:r>
            <a:r>
              <a:rPr lang="en-US" dirty="0"/>
              <a:t> </a:t>
            </a:r>
            <a:r>
              <a:rPr lang="en-US" dirty="0" err="1"/>
              <a:t>sapient_owner.l_nodes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n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sapient_owner.prj_prc_visu_vertices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v </a:t>
            </a:r>
            <a:r>
              <a:rPr lang="en-US" b="1" dirty="0"/>
              <a:t>ON</a:t>
            </a:r>
            <a:r>
              <a:rPr lang="en-US" dirty="0"/>
              <a:t> n.id = </a:t>
            </a:r>
            <a:r>
              <a:rPr lang="en-US" dirty="0" err="1"/>
              <a:t>v.node</a:t>
            </a:r>
            <a:endParaRPr lang="en-US" dirty="0"/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sapient_owner.p_value_relations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r </a:t>
            </a:r>
            <a:r>
              <a:rPr lang="en-US" b="1" dirty="0"/>
              <a:t>ON</a:t>
            </a:r>
            <a:r>
              <a:rPr lang="en-US" dirty="0"/>
              <a:t> n.id = </a:t>
            </a:r>
            <a:r>
              <a:rPr lang="en-US" dirty="0" err="1"/>
              <a:t>r.node</a:t>
            </a:r>
            <a:endParaRPr lang="en-US" dirty="0"/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sapient_owner.p_values_config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c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r.value</a:t>
            </a:r>
            <a:r>
              <a:rPr lang="en-US" dirty="0"/>
              <a:t> = c.id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t1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c.value_type</a:t>
            </a:r>
            <a:r>
              <a:rPr lang="en-US" dirty="0"/>
              <a:t> = t1.id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t2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c.value_format</a:t>
            </a:r>
            <a:r>
              <a:rPr lang="en-US" dirty="0"/>
              <a:t> = t2.id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sapient_owner.sys_units</a:t>
            </a:r>
            <a:r>
              <a:rPr lang="en-US" dirty="0"/>
              <a:t> AS u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c.unit</a:t>
            </a:r>
            <a:r>
              <a:rPr lang="en-US" dirty="0"/>
              <a:t> = u.id</a:t>
            </a:r>
          </a:p>
          <a:p>
            <a:pPr lvl="2"/>
            <a:r>
              <a:rPr lang="en-US" b="1" dirty="0"/>
              <a:t>WHERE</a:t>
            </a:r>
            <a:r>
              <a:rPr lang="en-US" dirty="0"/>
              <a:t> n.id &gt;= 21691 </a:t>
            </a:r>
            <a:r>
              <a:rPr lang="en-US" b="1" dirty="0"/>
              <a:t>AND</a:t>
            </a:r>
            <a:r>
              <a:rPr lang="en-US" dirty="0"/>
              <a:t> n.id &lt;= 21747</a:t>
            </a:r>
          </a:p>
          <a:p>
            <a:pPr lvl="2"/>
            <a:r>
              <a:rPr lang="en-US" b="1" dirty="0"/>
              <a:t>ORDER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n.id </a:t>
            </a:r>
            <a:r>
              <a:rPr lang="en-US" b="1" dirty="0"/>
              <a:t>ASC</a:t>
            </a:r>
          </a:p>
        </p:txBody>
      </p:sp>
      <p:sp>
        <p:nvSpPr>
          <p:cNvPr id="7" name="Textfeld 6"/>
          <p:cNvSpPr txBox="1"/>
          <p:nvPr/>
        </p:nvSpPr>
        <p:spPr>
          <a:xfrm rot="19742931">
            <a:off x="3369707" y="3713430"/>
            <a:ext cx="345661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UPDATE FOR ACTUAL QUERY 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6775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pid</a:t>
            </a:r>
            <a:r>
              <a:rPr lang="en-GB" sz="3200" b="1" dirty="0" err="1">
                <a:solidFill>
                  <a:srgbClr val="339966"/>
                </a:solidFill>
              </a:rPr>
              <a:t>Connections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Data Map of Query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10" name="Gruppieren 109"/>
          <p:cNvGrpSpPr/>
          <p:nvPr/>
        </p:nvGrpSpPr>
        <p:grpSpPr>
          <a:xfrm>
            <a:off x="3027976" y="1490663"/>
            <a:ext cx="2312733" cy="5247497"/>
            <a:chOff x="9954513" y="157942"/>
            <a:chExt cx="1858595" cy="524749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1" name="Rechteck 110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112" name="Rechteck 111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3" name="Rechteck 112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4" name="Rechteck 113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5" name="Rechteck 114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6" name="Rechteck 115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8" name="Rechteck 117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119" name="Rechteck 118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0" name="Rechteck 11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4" name="Rechteck 123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131" name="Rechteck 130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2" name="Rechteck 131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5" name="Rechteck 134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136" name="Rechteck 135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7" name="Rechteck 136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8" name="Rechteck 137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9" name="Rechteck 138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40" name="Rechteck 139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41" name="Gruppieren 140"/>
          <p:cNvGrpSpPr/>
          <p:nvPr/>
        </p:nvGrpSpPr>
        <p:grpSpPr>
          <a:xfrm>
            <a:off x="6408298" y="1490663"/>
            <a:ext cx="1858824" cy="2671893"/>
            <a:chOff x="3480717" y="591995"/>
            <a:chExt cx="1858824" cy="267189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42" name="Rechteck 141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143" name="Rechteck 142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44" name="Rechteck 143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5" name="Rechteck 144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6" name="Rechteck 145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8" name="Rechteck 147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9" name="Rechteck 148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50" name="Rechteck 149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1" name="Rechteck 150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2" name="Rechteck 151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153" name="Gewinkelter Verbinder 99"/>
          <p:cNvCxnSpPr>
            <a:stCxn id="145" idx="1"/>
            <a:endCxn id="112" idx="3"/>
          </p:cNvCxnSpPr>
          <p:nvPr/>
        </p:nvCxnSpPr>
        <p:spPr>
          <a:xfrm rot="10800000">
            <a:off x="5339810" y="2001898"/>
            <a:ext cx="1073575" cy="5070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winkelter Verbinder 99"/>
          <p:cNvCxnSpPr>
            <a:stCxn id="144" idx="1"/>
            <a:endCxn id="112" idx="3"/>
          </p:cNvCxnSpPr>
          <p:nvPr/>
        </p:nvCxnSpPr>
        <p:spPr>
          <a:xfrm rot="10800000">
            <a:off x="5339810" y="2001898"/>
            <a:ext cx="1073575" cy="25769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 161"/>
          <p:cNvSpPr/>
          <p:nvPr/>
        </p:nvSpPr>
        <p:spPr>
          <a:xfrm>
            <a:off x="6315565" y="1422953"/>
            <a:ext cx="2078942" cy="287137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Textfeld 162"/>
          <p:cNvSpPr txBox="1"/>
          <p:nvPr/>
        </p:nvSpPr>
        <p:spPr>
          <a:xfrm>
            <a:off x="6181079" y="4294333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pidConnections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0" name="Textfeld 39"/>
          <p:cNvSpPr txBox="1"/>
          <p:nvPr/>
        </p:nvSpPr>
        <p:spPr>
          <a:xfrm rot="19742931">
            <a:off x="3369707" y="3713430"/>
            <a:ext cx="345661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UPDATE FOR ACTUAL QUERY 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042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pidConnections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PostgreSQL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A16F-1D04-4CC5-9AF4-E9C19D76A08D}"/>
              </a:ext>
            </a:extLst>
          </p:cNvPr>
          <p:cNvSpPr txBox="1"/>
          <p:nvPr/>
        </p:nvSpPr>
        <p:spPr>
          <a:xfrm>
            <a:off x="215046" y="1126808"/>
            <a:ext cx="11761907" cy="461664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 </a:t>
            </a:r>
            <a:r>
              <a:rPr lang="en-US" sz="2400" dirty="0"/>
              <a:t>Complex PostgreSQL query for all data:</a:t>
            </a:r>
          </a:p>
          <a:p>
            <a:endParaRPr lang="en-US" b="1" dirty="0"/>
          </a:p>
          <a:p>
            <a:pPr lvl="2"/>
            <a:r>
              <a:rPr lang="en-US" b="1" dirty="0"/>
              <a:t>SELECT</a:t>
            </a:r>
            <a:r>
              <a:rPr lang="en-US" dirty="0"/>
              <a:t> f.id, f.node0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sourceId</a:t>
            </a:r>
            <a:r>
              <a:rPr lang="en-US" dirty="0"/>
              <a:t>, f.node1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targetId</a:t>
            </a:r>
            <a:r>
              <a:rPr lang="en-US" dirty="0"/>
              <a:t>, f.port0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sourcePort</a:t>
            </a:r>
            <a:r>
              <a:rPr lang="en-US" dirty="0"/>
              <a:t>, f.port1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targetPort</a:t>
            </a:r>
            <a:r>
              <a:rPr lang="en-US" dirty="0"/>
              <a:t>, </a:t>
            </a:r>
            <a:r>
              <a:rPr lang="en-US" dirty="0" err="1"/>
              <a:t>f.is_continuous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isContinuous</a:t>
            </a:r>
            <a:r>
              <a:rPr lang="en-US" dirty="0"/>
              <a:t>, </a:t>
            </a:r>
            <a:r>
              <a:rPr lang="en-US" dirty="0" err="1"/>
              <a:t>f.flow_type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flowType</a:t>
            </a:r>
            <a:r>
              <a:rPr lang="en-US" dirty="0"/>
              <a:t>,</a:t>
            </a:r>
          </a:p>
          <a:p>
            <a:pPr lvl="2"/>
            <a:r>
              <a:rPr lang="en-US" dirty="0" err="1"/>
              <a:t>p.symbol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pProduct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c.id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cValueId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t1.name_0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tValueType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t2.name_0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tValueFormat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u.unit_symbol_0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uUnitSymbol</a:t>
            </a:r>
            <a:r>
              <a:rPr lang="en-US" dirty="0"/>
              <a:t>, u.name_0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uName</a:t>
            </a:r>
            <a:r>
              <a:rPr lang="en-US" dirty="0"/>
              <a:t>, </a:t>
            </a:r>
            <a:r>
              <a:rPr lang="en-US" dirty="0" err="1"/>
              <a:t>u.factor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uFactor</a:t>
            </a:r>
            <a:endParaRPr lang="en-US" dirty="0"/>
          </a:p>
          <a:p>
            <a:pPr lvl="2"/>
            <a:r>
              <a:rPr lang="en-US" b="1" dirty="0"/>
              <a:t>FROM</a:t>
            </a:r>
            <a:r>
              <a:rPr lang="en-US" dirty="0"/>
              <a:t> </a:t>
            </a:r>
            <a:r>
              <a:rPr lang="en-US" dirty="0" err="1"/>
              <a:t>sapient_owner.prj_prc_pro_flows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f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sapient_owner.pro_products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p </a:t>
            </a:r>
            <a:r>
              <a:rPr lang="en-US" b="1" dirty="0"/>
              <a:t>ON</a:t>
            </a:r>
            <a:r>
              <a:rPr lang="en-US" dirty="0"/>
              <a:t> f.id = p.id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sapient_owner.p_values_config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c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f.rate_value</a:t>
            </a:r>
            <a:r>
              <a:rPr lang="en-US" dirty="0"/>
              <a:t> = c.id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t1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c.value_type</a:t>
            </a:r>
            <a:r>
              <a:rPr lang="en-US" dirty="0"/>
              <a:t> = t1.id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t2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c.value_format</a:t>
            </a:r>
            <a:r>
              <a:rPr lang="en-US" dirty="0"/>
              <a:t> = t2.id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sapient_owner.sys_units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u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c.unit</a:t>
            </a:r>
            <a:r>
              <a:rPr lang="en-US" dirty="0"/>
              <a:t> = u.id</a:t>
            </a:r>
          </a:p>
          <a:p>
            <a:pPr lvl="2"/>
            <a:r>
              <a:rPr lang="en-US" b="1" dirty="0"/>
              <a:t>ORDER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f.id </a:t>
            </a:r>
            <a:r>
              <a:rPr lang="en-US" b="1" dirty="0"/>
              <a:t>ASC</a:t>
            </a:r>
            <a:r>
              <a:rPr lang="en-US" dirty="0"/>
              <a:t> </a:t>
            </a:r>
          </a:p>
        </p:txBody>
      </p:sp>
      <p:sp>
        <p:nvSpPr>
          <p:cNvPr id="7" name="Textfeld 6"/>
          <p:cNvSpPr txBox="1"/>
          <p:nvPr/>
        </p:nvSpPr>
        <p:spPr>
          <a:xfrm rot="19742931">
            <a:off x="3369707" y="3713430"/>
            <a:ext cx="345661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UPDATE FOR ACTUAL QUERY 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76294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 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53B754C4-0702-416C-A74A-75567E78F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Probleme: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Leere </a:t>
            </a:r>
            <a:r>
              <a:rPr lang="de-DE" sz="2000" dirty="0" err="1"/>
              <a:t>attribute</a:t>
            </a: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Führt zu Irreguläre Platzierung in die Mehrheit der Fälle </a:t>
            </a:r>
            <a:r>
              <a:rPr lang="de-DE" sz="2000" dirty="0">
                <a:sym typeface="Wingdings" panose="05000000000000000000" pitchFamily="2" charset="2"/>
              </a:rPr>
              <a:t></a:t>
            </a:r>
            <a:r>
              <a:rPr lang="de-DE" sz="2000" dirty="0"/>
              <a:t> braucht zu viel Logik.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Relative </a:t>
            </a:r>
            <a:r>
              <a:rPr lang="de-DE" sz="2000" dirty="0" err="1"/>
              <a:t>positionierung</a:t>
            </a:r>
            <a:r>
              <a:rPr lang="de-DE" sz="2000" dirty="0"/>
              <a:t> deswegen manchmal suboptimal, aber trotzdem die beste Alternative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Viel Aufwand und wenig Fortschritt bei der Verbesserung des Algorithmus.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Lösungen (zum Teil):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Specification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Constraints</a:t>
            </a:r>
            <a:r>
              <a:rPr lang="de-DE" sz="2000" dirty="0"/>
              <a:t> erlaubt Logik gezielt zu programmieren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Constraints</a:t>
            </a:r>
            <a:r>
              <a:rPr lang="de-DE" sz="2000" dirty="0"/>
              <a:t> erlauben auch das progressive </a:t>
            </a:r>
            <a:r>
              <a:rPr lang="de-DE" sz="2000" dirty="0" err="1"/>
              <a:t>Enhancement</a:t>
            </a: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Block </a:t>
            </a:r>
            <a:r>
              <a:rPr lang="de-DE" sz="2000" dirty="0" err="1"/>
              <a:t>packing</a:t>
            </a:r>
            <a:r>
              <a:rPr lang="de-DE" sz="2000" dirty="0"/>
              <a:t> </a:t>
            </a:r>
            <a:r>
              <a:rPr lang="de-DE" sz="2000" dirty="0" err="1"/>
              <a:t>algorithm</a:t>
            </a:r>
            <a:r>
              <a:rPr lang="de-DE" sz="2000" dirty="0"/>
              <a:t> ist eine optimale Lösung für P&amp;ID Diagramme falls alle </a:t>
            </a:r>
            <a:r>
              <a:rPr lang="de-DE" sz="2000" dirty="0" err="1"/>
              <a:t>children</a:t>
            </a:r>
            <a:r>
              <a:rPr lang="de-DE" sz="2000" dirty="0"/>
              <a:t> Gruppen sind (rechteckige Blocks). Nicht aber für </a:t>
            </a:r>
            <a:r>
              <a:rPr lang="de-DE" sz="2000" dirty="0" err="1"/>
              <a:t>shapes</a:t>
            </a:r>
            <a:r>
              <a:rPr lang="de-DE" sz="2000" dirty="0"/>
              <a:t>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16512082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3.1 Placement Logic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821" y="927066"/>
            <a:ext cx="4423237" cy="578948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5BD580-820E-404F-9CBF-D668F1B6F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6024890" cy="541218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Kleine</a:t>
            </a:r>
            <a:r>
              <a:rPr lang="en-GB" sz="2400" dirty="0"/>
              <a:t> </a:t>
            </a:r>
            <a:r>
              <a:rPr lang="en-GB" sz="2400" dirty="0" err="1"/>
              <a:t>Modifikationen</a:t>
            </a:r>
            <a:r>
              <a:rPr lang="en-GB" sz="2400" dirty="0"/>
              <a:t> </a:t>
            </a:r>
            <a:r>
              <a:rPr lang="en-GB" sz="2400" dirty="0" err="1"/>
              <a:t>zum</a:t>
            </a:r>
            <a:r>
              <a:rPr lang="en-GB" sz="2400" dirty="0"/>
              <a:t> </a:t>
            </a:r>
            <a:r>
              <a:rPr lang="en-GB" sz="2400" dirty="0" err="1"/>
              <a:t>vorherigen</a:t>
            </a:r>
            <a:r>
              <a:rPr lang="en-GB" sz="2400" dirty="0"/>
              <a:t> </a:t>
            </a:r>
            <a:r>
              <a:rPr lang="en-GB" sz="2400" dirty="0" err="1"/>
              <a:t>Logik</a:t>
            </a:r>
            <a:endParaRPr lang="en-GB" sz="2400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Sonst</a:t>
            </a:r>
            <a:r>
              <a:rPr lang="en-GB" sz="2400" dirty="0"/>
              <a:t> </a:t>
            </a:r>
            <a:r>
              <a:rPr lang="en-GB" sz="2400" dirty="0" err="1"/>
              <a:t>gleich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207725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4933325" cy="5412189"/>
          </a:xfrm>
        </p:spPr>
        <p:txBody>
          <a:bodyPr>
            <a:normAutofit fontScale="92500"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 dirty="0"/>
              <a:t>Binary tree block packing algorithm (for groups):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Sort blocks </a:t>
            </a:r>
            <a:r>
              <a:rPr lang="en-GB" sz="2400" dirty="0"/>
              <a:t>(clones) based on selected </a:t>
            </a:r>
            <a:r>
              <a:rPr lang="en-GB" sz="2400" dirty="0" err="1"/>
              <a:t>sortOrder</a:t>
            </a:r>
            <a:r>
              <a:rPr lang="en-GB" sz="2400" dirty="0"/>
              <a:t> option (none, width, height, area, </a:t>
            </a:r>
            <a:r>
              <a:rPr lang="en-GB" sz="2400" b="1" dirty="0" err="1"/>
              <a:t>maxSide</a:t>
            </a:r>
            <a:r>
              <a:rPr lang="en-GB" sz="2400" b="1" dirty="0"/>
              <a:t>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first </a:t>
            </a:r>
            <a:r>
              <a:rPr lang="en-GB" sz="2400" dirty="0"/>
              <a:t>(root) </a:t>
            </a:r>
            <a:r>
              <a:rPr lang="en-GB" sz="2400" b="1" dirty="0"/>
              <a:t>block</a:t>
            </a:r>
            <a:r>
              <a:rPr lang="en-GB" sz="2400" dirty="0"/>
              <a:t> at (0, 0).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next block </a:t>
            </a:r>
            <a:r>
              <a:rPr lang="en-GB" sz="2400" dirty="0"/>
              <a:t>either right or bellow of previous (minimize area)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Repeat</a:t>
            </a:r>
            <a:r>
              <a:rPr lang="en-GB" sz="2400" dirty="0"/>
              <a:t> 3 until all blocks placed.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Update properties </a:t>
            </a:r>
            <a:r>
              <a:rPr lang="en-GB" sz="2400" dirty="0"/>
              <a:t>in original objects.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  <a:p>
            <a:pPr>
              <a:buClr>
                <a:srgbClr val="FFC000"/>
              </a:buClr>
            </a:pPr>
            <a:r>
              <a:rPr lang="en-GB" sz="2400" dirty="0"/>
              <a:t>Sehr </a:t>
            </a:r>
            <a:r>
              <a:rPr lang="en-GB" sz="2400" dirty="0" err="1"/>
              <a:t>gute</a:t>
            </a:r>
            <a:r>
              <a:rPr lang="en-GB" sz="2400" dirty="0"/>
              <a:t> </a:t>
            </a:r>
            <a:r>
              <a:rPr lang="en-GB" sz="2400" dirty="0" err="1"/>
              <a:t>Ergebnisse</a:t>
            </a:r>
            <a:r>
              <a:rPr lang="en-GB" sz="2400" dirty="0"/>
              <a:t> für Blocks die </a:t>
            </a:r>
            <a:r>
              <a:rPr lang="en-GB" sz="2400" dirty="0" err="1"/>
              <a:t>nur</a:t>
            </a:r>
            <a:r>
              <a:rPr lang="en-GB" sz="2400" dirty="0"/>
              <a:t> </a:t>
            </a:r>
            <a:r>
              <a:rPr lang="en-GB" sz="2400" dirty="0" err="1"/>
              <a:t>Groupen</a:t>
            </a:r>
            <a:r>
              <a:rPr lang="en-GB" sz="2400" dirty="0"/>
              <a:t> </a:t>
            </a:r>
            <a:r>
              <a:rPr lang="en-GB" sz="2400" dirty="0" err="1"/>
              <a:t>sind</a:t>
            </a:r>
            <a:r>
              <a:rPr lang="en-GB" sz="2400" dirty="0"/>
              <a:t> (</a:t>
            </a:r>
            <a:r>
              <a:rPr lang="en-GB" sz="2400" dirty="0" err="1"/>
              <a:t>ohne</a:t>
            </a:r>
            <a:r>
              <a:rPr lang="en-GB" sz="2400" dirty="0"/>
              <a:t> Shapes)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26" y="1641973"/>
            <a:ext cx="5980262" cy="47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32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82A8-6AB4-48A0-BD5F-DFCE938F44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</a:rPr>
              <a:t>Dynamic Generation of Modular Industrial Plant Visualizations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8236B-5611-468B-BEBE-D2F266F3C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Weekly Meeting 10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Miguel Romero Karam</a:t>
            </a:r>
          </a:p>
        </p:txBody>
      </p:sp>
      <p:pic>
        <p:nvPicPr>
          <p:cNvPr id="4" name="Picture 2" descr="Image result for gefasoft logo svg">
            <a:extLst>
              <a:ext uri="{FF2B5EF4-FFF2-40B4-BE49-F238E27FC236}">
                <a16:creationId xmlns:a16="http://schemas.microsoft.com/office/drawing/2014/main" id="{80191706-EA34-4987-9C66-446ACC763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66625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9" name="Gruppieren 18"/>
          <p:cNvGrpSpPr/>
          <p:nvPr/>
        </p:nvGrpSpPr>
        <p:grpSpPr>
          <a:xfrm>
            <a:off x="357569" y="2351701"/>
            <a:ext cx="2140410" cy="2406451"/>
            <a:chOff x="266700" y="3022601"/>
            <a:chExt cx="2140410" cy="2406451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92" t="15205" b="6558"/>
            <a:stretch/>
          </p:blipFill>
          <p:spPr>
            <a:xfrm>
              <a:off x="266700" y="3022601"/>
              <a:ext cx="2140410" cy="2098674"/>
            </a:xfrm>
            <a:prstGeom prst="rect">
              <a:avLst/>
            </a:prstGeom>
          </p:spPr>
        </p:pic>
        <p:sp>
          <p:nvSpPr>
            <p:cNvPr id="12" name="Textfeld 11"/>
            <p:cNvSpPr txBox="1"/>
            <p:nvPr/>
          </p:nvSpPr>
          <p:spPr>
            <a:xfrm>
              <a:off x="763326" y="512127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width</a:t>
              </a:r>
              <a:endParaRPr lang="de-DE" sz="1400" dirty="0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9704968" y="2983808"/>
            <a:ext cx="2103120" cy="1542494"/>
            <a:chOff x="8534401" y="4190999"/>
            <a:chExt cx="2103120" cy="1542494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5" t="15221" r="892" b="45466"/>
            <a:stretch/>
          </p:blipFill>
          <p:spPr>
            <a:xfrm>
              <a:off x="8534401" y="4190999"/>
              <a:ext cx="2103120" cy="1051561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>
              <a:off x="9012382" y="5210273"/>
              <a:ext cx="1147157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none</a:t>
              </a:r>
              <a:r>
                <a:rPr lang="de-DE" sz="1400" dirty="0"/>
                <a:t> (</a:t>
              </a:r>
              <a:r>
                <a:rPr lang="de-DE" sz="1400" dirty="0" err="1"/>
                <a:t>default</a:t>
              </a:r>
              <a:r>
                <a:rPr lang="de-DE" sz="1400" dirty="0"/>
                <a:t>)</a:t>
              </a:r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5023850" y="2878433"/>
            <a:ext cx="2133600" cy="1571942"/>
            <a:chOff x="5356860" y="2484120"/>
            <a:chExt cx="2133600" cy="157194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63" t="14876" r="876" b="37253"/>
            <a:stretch/>
          </p:blipFill>
          <p:spPr>
            <a:xfrm>
              <a:off x="5356860" y="2484120"/>
              <a:ext cx="2133600" cy="1287780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850081" y="374828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area</a:t>
              </a:r>
              <a:endParaRPr lang="de-DE" sz="1400" dirty="0"/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681703" y="2983808"/>
            <a:ext cx="2128838" cy="1385176"/>
            <a:chOff x="5500688" y="2652713"/>
            <a:chExt cx="2128838" cy="138517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9" t="15172" r="1328" b="42508"/>
            <a:stretch/>
          </p:blipFill>
          <p:spPr>
            <a:xfrm>
              <a:off x="5500688" y="2652713"/>
              <a:ext cx="2128838" cy="1125537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5991528" y="3730112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height</a:t>
              </a:r>
              <a:endParaRPr lang="de-DE" sz="1400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7370759" y="2434878"/>
            <a:ext cx="2120900" cy="2369986"/>
            <a:chOff x="3362202" y="4340225"/>
            <a:chExt cx="2120900" cy="236998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4" t="15779" r="842" b="7442"/>
            <a:stretch/>
          </p:blipFill>
          <p:spPr>
            <a:xfrm>
              <a:off x="3362202" y="4340225"/>
              <a:ext cx="2120900" cy="2047875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3849073" y="6402434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/>
                <a:t>by</a:t>
              </a:r>
              <a:r>
                <a:rPr lang="de-DE" sz="1400" b="1" dirty="0"/>
                <a:t> </a:t>
              </a:r>
              <a:r>
                <a:rPr lang="de-DE" sz="1400" b="1" dirty="0" err="1"/>
                <a:t>maxSide</a:t>
              </a:r>
              <a:endParaRPr lang="de-DE" sz="1400" b="1" dirty="0"/>
            </a:p>
          </p:txBody>
        </p:sp>
      </p:grpSp>
      <p:sp>
        <p:nvSpPr>
          <p:cNvPr id="25" name="Rectangle 5">
            <a:extLst>
              <a:ext uri="{FF2B5EF4-FFF2-40B4-BE49-F238E27FC236}">
                <a16:creationId xmlns:a16="http://schemas.microsoft.com/office/drawing/2014/main" id="{840023B0-A423-4E13-837F-179F396E82C6}"/>
              </a:ext>
            </a:extLst>
          </p:cNvPr>
          <p:cNvSpPr/>
          <p:nvPr/>
        </p:nvSpPr>
        <p:spPr>
          <a:xfrm>
            <a:off x="7257143" y="2264229"/>
            <a:ext cx="2336725" cy="2584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291771"/>
            <a:ext cx="10768975" cy="5425425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Beispiel</a:t>
            </a:r>
            <a:r>
              <a:rPr lang="en-GB" sz="2400" dirty="0"/>
              <a:t> </a:t>
            </a:r>
            <a:r>
              <a:rPr lang="en-GB" sz="2400" dirty="0" err="1"/>
              <a:t>mit</a:t>
            </a:r>
            <a:r>
              <a:rPr lang="en-GB" sz="2400" dirty="0"/>
              <a:t> 4 Units in Brewery (block dimensions to scale)</a:t>
            </a:r>
          </a:p>
          <a:p>
            <a:pPr marL="0" indent="0">
              <a:buClr>
                <a:srgbClr val="FFC000"/>
              </a:buClr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7545730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Bugs in </a:t>
            </a:r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r>
              <a:rPr lang="en-GB" sz="3200" b="1" dirty="0" err="1">
                <a:solidFill>
                  <a:srgbClr val="339966"/>
                </a:solidFill>
              </a:rPr>
              <a:t>Algorithmus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132743"/>
            <a:ext cx="10768975" cy="5584453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Obwohl</a:t>
            </a:r>
            <a:r>
              <a:rPr lang="en-GB" sz="2400" dirty="0"/>
              <a:t> </a:t>
            </a:r>
            <a:r>
              <a:rPr lang="en-GB" sz="2400" dirty="0" err="1"/>
              <a:t>praktish</a:t>
            </a:r>
            <a:r>
              <a:rPr lang="en-GB" sz="2400" dirty="0"/>
              <a:t> </a:t>
            </a:r>
            <a:r>
              <a:rPr lang="en-GB" sz="2400" dirty="0" err="1"/>
              <a:t>identische</a:t>
            </a:r>
            <a:r>
              <a:rPr lang="en-GB" sz="2400" dirty="0"/>
              <a:t> Code, </a:t>
            </a:r>
            <a:r>
              <a:rPr lang="en-GB" sz="2400" dirty="0" err="1"/>
              <a:t>nicht</a:t>
            </a:r>
            <a:r>
              <a:rPr lang="en-GB" sz="2400" dirty="0"/>
              <a:t> </a:t>
            </a:r>
            <a:r>
              <a:rPr lang="en-GB" sz="2400" dirty="0" err="1"/>
              <a:t>gleiche</a:t>
            </a:r>
            <a:r>
              <a:rPr lang="en-GB" sz="2400" dirty="0"/>
              <a:t> </a:t>
            </a:r>
            <a:r>
              <a:rPr lang="en-GB" sz="2400" dirty="0" err="1"/>
              <a:t>Visu</a:t>
            </a:r>
            <a:r>
              <a:rPr lang="en-GB" sz="2400" dirty="0"/>
              <a:t> Output.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0" indent="0">
              <a:buClr>
                <a:srgbClr val="FFC000"/>
              </a:buClr>
              <a:buNone/>
            </a:pPr>
            <a:r>
              <a:rPr lang="en-GB" sz="2400" b="1" dirty="0"/>
              <a:t>	Testing </a:t>
            </a:r>
            <a:r>
              <a:rPr lang="en-GB" sz="2400" b="1" dirty="0" err="1"/>
              <a:t>Boardlet</a:t>
            </a:r>
            <a:r>
              <a:rPr lang="en-GB" sz="2400" b="1" dirty="0"/>
              <a:t>				         Sapient </a:t>
            </a:r>
            <a:r>
              <a:rPr lang="en-GB" sz="2400" b="1" dirty="0" err="1"/>
              <a:t>Boardlet</a:t>
            </a:r>
            <a:endParaRPr lang="en-GB" sz="2400" b="1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17" y="2389318"/>
            <a:ext cx="6197600" cy="32388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" y="2389318"/>
            <a:ext cx="4159041" cy="4371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392107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feld 239"/>
          <p:cNvSpPr txBox="1"/>
          <p:nvPr/>
        </p:nvSpPr>
        <p:spPr>
          <a:xfrm>
            <a:off x="7382968" y="1749011"/>
            <a:ext cx="4683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1050" baseline="-250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7877402" y="1357644"/>
            <a:ext cx="473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1050" baseline="-250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239" name="Textfeld 238"/>
          <p:cNvSpPr txBox="1"/>
          <p:nvPr/>
        </p:nvSpPr>
        <p:spPr>
          <a:xfrm>
            <a:off x="10070730" y="1197947"/>
            <a:ext cx="468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1050" baseline="-250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407625" y="3859073"/>
            <a:ext cx="2258285" cy="2188849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1407626" y="385907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(0, 0)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2" name="Rechteck 111"/>
          <p:cNvSpPr/>
          <p:nvPr/>
        </p:nvSpPr>
        <p:spPr>
          <a:xfrm>
            <a:off x="272335" y="4949785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(-0.5,0.5)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3665910" y="604792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(1, 1)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9" name="Rechteck 118"/>
          <p:cNvSpPr/>
          <p:nvPr/>
        </p:nvSpPr>
        <p:spPr>
          <a:xfrm>
            <a:off x="2513585" y="4954697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(0.5, 0.5)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99753" y="3046058"/>
            <a:ext cx="12092247" cy="728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400" b="1" dirty="0"/>
              <a:t>Relative Positioning</a:t>
            </a:r>
          </a:p>
          <a:p>
            <a:pPr marL="0" indent="0" algn="just">
              <a:buNone/>
            </a:pPr>
            <a:r>
              <a:rPr lang="en-GB" sz="1400" b="1" dirty="0"/>
              <a:t>               </a:t>
            </a:r>
            <a:r>
              <a:rPr lang="en-GB" sz="1200" b="1" dirty="0"/>
              <a:t>vertex placement                                  		               group placement		                                      group placement                               </a:t>
            </a:r>
            <a:r>
              <a:rPr lang="en-GB" sz="1200" dirty="0"/>
              <a:t>… (recursively)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2840765" y="3665009"/>
            <a:ext cx="907625" cy="262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000" b="1" dirty="0">
                <a:solidFill>
                  <a:srgbClr val="00B0F0"/>
                </a:solidFill>
              </a:rPr>
              <a:t>Parent vertex</a:t>
            </a:r>
          </a:p>
        </p:txBody>
      </p:sp>
      <p:sp>
        <p:nvSpPr>
          <p:cNvPr id="143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5771300" y="3970003"/>
            <a:ext cx="1596044" cy="1546970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361640" y="3936751"/>
            <a:ext cx="2353859" cy="1979702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297909" y="3864707"/>
            <a:ext cx="2473981" cy="211534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hteck 165"/>
          <p:cNvSpPr/>
          <p:nvPr/>
        </p:nvSpPr>
        <p:spPr>
          <a:xfrm>
            <a:off x="6228162" y="4052312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7" name="Rechteck 166"/>
          <p:cNvSpPr/>
          <p:nvPr/>
        </p:nvSpPr>
        <p:spPr>
          <a:xfrm>
            <a:off x="7076294" y="5243115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7079989" y="4947613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9" name="Rechteck 168"/>
          <p:cNvSpPr/>
          <p:nvPr/>
        </p:nvSpPr>
        <p:spPr>
          <a:xfrm>
            <a:off x="7076294" y="5659393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0" name="Rechteck 169"/>
          <p:cNvSpPr/>
          <p:nvPr/>
        </p:nvSpPr>
        <p:spPr>
          <a:xfrm>
            <a:off x="5826692" y="4426431"/>
            <a:ext cx="1013309" cy="105779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1" name="Rechteck 170"/>
          <p:cNvSpPr/>
          <p:nvPr/>
        </p:nvSpPr>
        <p:spPr>
          <a:xfrm>
            <a:off x="6629634" y="5665829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721725" y="3859072"/>
            <a:ext cx="0" cy="22569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855507" y="6248400"/>
            <a:ext cx="29165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/>
          <p:cNvCxnSpPr/>
          <p:nvPr/>
        </p:nvCxnSpPr>
        <p:spPr>
          <a:xfrm>
            <a:off x="5143159" y="3859072"/>
            <a:ext cx="0" cy="21209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/>
          <p:cNvCxnSpPr/>
          <p:nvPr/>
        </p:nvCxnSpPr>
        <p:spPr>
          <a:xfrm>
            <a:off x="5276531" y="6103323"/>
            <a:ext cx="24953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/>
          <p:cNvCxnSpPr/>
          <p:nvPr/>
        </p:nvCxnSpPr>
        <p:spPr>
          <a:xfrm>
            <a:off x="1274253" y="3859072"/>
            <a:ext cx="0" cy="2188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>
            <a:off x="1407625" y="6185873"/>
            <a:ext cx="22582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>
          <a:xfrm>
            <a:off x="3665910" y="3859072"/>
            <a:ext cx="2105390" cy="1109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 flipV="1">
            <a:off x="3665910" y="5516973"/>
            <a:ext cx="2105390" cy="53094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endCxn id="181" idx="0"/>
          </p:cNvCxnSpPr>
          <p:nvPr/>
        </p:nvCxnSpPr>
        <p:spPr>
          <a:xfrm>
            <a:off x="7771890" y="3859072"/>
            <a:ext cx="2545879" cy="563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7771890" y="4990365"/>
            <a:ext cx="2545879" cy="98968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pieren 65"/>
          <p:cNvGrpSpPr/>
          <p:nvPr/>
        </p:nvGrpSpPr>
        <p:grpSpPr>
          <a:xfrm>
            <a:off x="8859483" y="3864543"/>
            <a:ext cx="2916571" cy="2251480"/>
            <a:chOff x="8859483" y="3864543"/>
            <a:chExt cx="2916571" cy="2251480"/>
          </a:xfrm>
        </p:grpSpPr>
        <p:pic>
          <p:nvPicPr>
            <p:cNvPr id="185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81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hteck 205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7" name="Rechteck 206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0" name="Rechteck 209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Rechteck 210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Rechteck 211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Rechteck 219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3" name="Rechteck 232"/>
          <p:cNvSpPr/>
          <p:nvPr/>
        </p:nvSpPr>
        <p:spPr>
          <a:xfrm>
            <a:off x="7942850" y="1713734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234" name="Rechteck 233"/>
          <p:cNvSpPr/>
          <p:nvPr/>
        </p:nvSpPr>
        <p:spPr>
          <a:xfrm>
            <a:off x="9589979" y="1557210"/>
            <a:ext cx="925047" cy="92504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69" name="Gerade Verbindung mit Pfeil 68"/>
          <p:cNvCxnSpPr>
            <a:stCxn id="233" idx="3"/>
            <a:endCxn id="234" idx="1"/>
          </p:cNvCxnSpPr>
          <p:nvPr/>
        </p:nvCxnSpPr>
        <p:spPr>
          <a:xfrm>
            <a:off x="8554850" y="2019734"/>
            <a:ext cx="103512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234"/>
          <p:cNvCxnSpPr/>
          <p:nvPr/>
        </p:nvCxnSpPr>
        <p:spPr>
          <a:xfrm>
            <a:off x="7807987" y="1713734"/>
            <a:ext cx="0" cy="306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 Verbindung mit Pfeil 235"/>
          <p:cNvCxnSpPr/>
          <p:nvPr/>
        </p:nvCxnSpPr>
        <p:spPr>
          <a:xfrm>
            <a:off x="7934140" y="1596618"/>
            <a:ext cx="30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/>
          <p:cNvCxnSpPr/>
          <p:nvPr/>
        </p:nvCxnSpPr>
        <p:spPr>
          <a:xfrm>
            <a:off x="10639149" y="1557211"/>
            <a:ext cx="2" cy="4625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/>
          <p:cNvCxnSpPr/>
          <p:nvPr/>
        </p:nvCxnSpPr>
        <p:spPr>
          <a:xfrm>
            <a:off x="10058679" y="1449083"/>
            <a:ext cx="455382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feld 240"/>
          <p:cNvSpPr txBox="1"/>
          <p:nvPr/>
        </p:nvSpPr>
        <p:spPr>
          <a:xfrm>
            <a:off x="10598750" y="1661515"/>
            <a:ext cx="605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1050" baseline="-250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42" name="Textfeld 241"/>
          <p:cNvSpPr txBox="1"/>
          <p:nvPr/>
        </p:nvSpPr>
        <p:spPr>
          <a:xfrm>
            <a:off x="8752272" y="1997974"/>
            <a:ext cx="667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chemeClr val="accent2"/>
                </a:solidFill>
              </a:rPr>
              <a:t>spacing</a:t>
            </a:r>
          </a:p>
        </p:txBody>
      </p:sp>
      <p:cxnSp>
        <p:nvCxnSpPr>
          <p:cNvPr id="91" name="Gerader Verbinder 90"/>
          <p:cNvCxnSpPr>
            <a:stCxn id="233" idx="0"/>
            <a:endCxn id="233" idx="2"/>
          </p:cNvCxnSpPr>
          <p:nvPr/>
        </p:nvCxnSpPr>
        <p:spPr>
          <a:xfrm>
            <a:off x="8248850" y="1713734"/>
            <a:ext cx="0" cy="612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233" idx="1"/>
            <a:endCxn id="233" idx="3"/>
          </p:cNvCxnSpPr>
          <p:nvPr/>
        </p:nvCxnSpPr>
        <p:spPr>
          <a:xfrm>
            <a:off x="7942850" y="2019734"/>
            <a:ext cx="612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234" idx="0"/>
            <a:endCxn id="234" idx="2"/>
          </p:cNvCxnSpPr>
          <p:nvPr/>
        </p:nvCxnSpPr>
        <p:spPr>
          <a:xfrm>
            <a:off x="10052503" y="1557210"/>
            <a:ext cx="0" cy="9250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234" idx="1"/>
            <a:endCxn id="234" idx="3"/>
          </p:cNvCxnSpPr>
          <p:nvPr/>
        </p:nvCxnSpPr>
        <p:spPr>
          <a:xfrm>
            <a:off x="9589979" y="2019734"/>
            <a:ext cx="92504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7386085" y="799683"/>
            <a:ext cx="3402747" cy="345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Geometry between neighbouring children</a:t>
            </a:r>
          </a:p>
        </p:txBody>
      </p:sp>
      <p:sp>
        <p:nvSpPr>
          <p:cNvPr id="245" name="Ellipse 244"/>
          <p:cNvSpPr/>
          <p:nvPr/>
        </p:nvSpPr>
        <p:spPr>
          <a:xfrm>
            <a:off x="7918884" y="168976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Ellipse 245"/>
          <p:cNvSpPr/>
          <p:nvPr/>
        </p:nvSpPr>
        <p:spPr>
          <a:xfrm>
            <a:off x="9566013" y="153611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feld 246"/>
              <p:cNvSpPr txBox="1"/>
              <p:nvPr/>
            </p:nvSpPr>
            <p:spPr>
              <a:xfrm>
                <a:off x="10756190" y="1029991"/>
                <a:ext cx="1015888" cy="58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de-DE" sz="1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000" b="1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de-DE" sz="1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sz="1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de-DE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de-DE" sz="1000" b="1" dirty="0"/>
              </a:p>
              <a:p>
                <a:endParaRPr lang="de-DE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Textfeld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190" y="1029991"/>
                <a:ext cx="1015888" cy="581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Textfeld 247"/>
          <p:cNvSpPr txBox="1"/>
          <p:nvPr/>
        </p:nvSpPr>
        <p:spPr>
          <a:xfrm>
            <a:off x="7894811" y="1683132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(0, 0)</a:t>
            </a:r>
          </a:p>
        </p:txBody>
      </p:sp>
      <p:sp>
        <p:nvSpPr>
          <p:cNvPr id="250" name="Textfeld 249"/>
          <p:cNvSpPr txBox="1"/>
          <p:nvPr/>
        </p:nvSpPr>
        <p:spPr>
          <a:xfrm>
            <a:off x="9529638" y="1536464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</a:t>
            </a:r>
            <a:r>
              <a:rPr lang="de-DE" sz="1200" b="1" i="1" dirty="0"/>
              <a:t>x</a:t>
            </a:r>
            <a:r>
              <a:rPr lang="de-DE" sz="1200" b="1" dirty="0"/>
              <a:t>, </a:t>
            </a:r>
            <a:r>
              <a:rPr lang="de-DE" sz="1200" b="1" i="1" dirty="0"/>
              <a:t>y</a:t>
            </a:r>
            <a:r>
              <a:rPr lang="de-DE" sz="1200" b="1" dirty="0"/>
              <a:t>)</a:t>
            </a:r>
          </a:p>
        </p:txBody>
      </p:sp>
      <p:cxnSp>
        <p:nvCxnSpPr>
          <p:cNvPr id="252" name="Gerade Verbindung mit Pfeil 251"/>
          <p:cNvCxnSpPr/>
          <p:nvPr/>
        </p:nvCxnSpPr>
        <p:spPr>
          <a:xfrm>
            <a:off x="11041101" y="1557210"/>
            <a:ext cx="0" cy="93000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/>
          <p:cNvCxnSpPr/>
          <p:nvPr/>
        </p:nvCxnSpPr>
        <p:spPr>
          <a:xfrm>
            <a:off x="7933779" y="2717336"/>
            <a:ext cx="2580282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feld 253"/>
          <p:cNvSpPr txBox="1"/>
          <p:nvPr/>
        </p:nvSpPr>
        <p:spPr>
          <a:xfrm>
            <a:off x="11020912" y="1892776"/>
            <a:ext cx="6288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noProof="1">
                <a:solidFill>
                  <a:srgbClr val="00B0F0"/>
                </a:solidFill>
              </a:rPr>
              <a:t>H</a:t>
            </a:r>
            <a:r>
              <a:rPr lang="de-DE" sz="1050" baseline="-25000" noProof="1">
                <a:solidFill>
                  <a:srgbClr val="00B0F0"/>
                </a:solidFill>
              </a:rPr>
              <a:t>g_max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cxnSp>
        <p:nvCxnSpPr>
          <p:cNvPr id="259" name="Gerader Verbinder 258"/>
          <p:cNvCxnSpPr/>
          <p:nvPr/>
        </p:nvCxnSpPr>
        <p:spPr>
          <a:xfrm>
            <a:off x="7934140" y="2325734"/>
            <a:ext cx="0" cy="43658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r Verbinder 259"/>
          <p:cNvCxnSpPr/>
          <p:nvPr/>
        </p:nvCxnSpPr>
        <p:spPr>
          <a:xfrm>
            <a:off x="10514061" y="2482257"/>
            <a:ext cx="0" cy="2800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r Verbinder 263"/>
          <p:cNvCxnSpPr/>
          <p:nvPr/>
        </p:nvCxnSpPr>
        <p:spPr>
          <a:xfrm>
            <a:off x="10514061" y="2482257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/>
          <p:cNvCxnSpPr/>
          <p:nvPr/>
        </p:nvCxnSpPr>
        <p:spPr>
          <a:xfrm>
            <a:off x="10514061" y="1557210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/>
          <p:cNvSpPr txBox="1"/>
          <p:nvPr/>
        </p:nvSpPr>
        <p:spPr>
          <a:xfrm>
            <a:off x="8969691" y="2680114"/>
            <a:ext cx="6202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rgbClr val="00B0F0"/>
                </a:solidFill>
              </a:rPr>
              <a:t>W</a:t>
            </a:r>
            <a:r>
              <a:rPr lang="de-DE" sz="1050" baseline="-25000" dirty="0">
                <a:solidFill>
                  <a:srgbClr val="00B0F0"/>
                </a:solidFill>
              </a:rPr>
              <a:t>g_max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AB368F11-1E3F-4FEC-90AA-7D9BCE7F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6553042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Optimal Fall (</a:t>
            </a:r>
            <a:r>
              <a:rPr lang="en-GB" sz="2400" dirty="0" err="1"/>
              <a:t>vor</a:t>
            </a:r>
            <a:r>
              <a:rPr lang="en-GB" sz="2400" dirty="0"/>
              <a:t> </a:t>
            </a:r>
            <a:r>
              <a:rPr lang="en-GB" sz="2400" dirty="0" err="1"/>
              <a:t>ein</a:t>
            </a:r>
            <a:r>
              <a:rPr lang="en-GB" sz="2400" dirty="0"/>
              <a:t> </a:t>
            </a:r>
            <a:r>
              <a:rPr lang="en-GB" sz="2400" dirty="0" err="1"/>
              <a:t>Paar</a:t>
            </a:r>
            <a:r>
              <a:rPr lang="en-GB" sz="2400" dirty="0"/>
              <a:t> </a:t>
            </a:r>
            <a:r>
              <a:rPr lang="en-GB" sz="2400" dirty="0" err="1"/>
              <a:t>Wochen</a:t>
            </a:r>
            <a:r>
              <a:rPr lang="en-GB" sz="2400" dirty="0"/>
              <a:t>):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0343656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3.3 Issues and Challenges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14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217923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Stillstand beim </a:t>
            </a:r>
            <a:r>
              <a:rPr lang="de-DE" sz="2000" dirty="0" err="1"/>
              <a:t>vertexPlacement</a:t>
            </a:r>
            <a:r>
              <a:rPr lang="de-DE" sz="2000" dirty="0"/>
              <a:t> Algorithmus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fix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bugs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,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then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leave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as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is</a:t>
            </a:r>
            <a:endParaRPr lang="de-DE" sz="1800" dirty="0">
              <a:solidFill>
                <a:srgbClr val="FFC000"/>
              </a:solidFill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uFillTx/>
              </a:rPr>
              <a:t>Alles wofür es eine bestimmte Logik dahinter gibt, wird schon entsprechend dieser Logik platziert.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Nich</a:t>
            </a:r>
            <a:r>
              <a:rPr lang="de-DE" sz="1600" dirty="0"/>
              <a:t> viel mehr Logik um das Platzierungsalgorithmus in wenig Zeit noch zu verbessern.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Verbesserungen machen manchmal andere Teilen von Code kaputt.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Bugs im Algorithmus in </a:t>
            </a:r>
            <a:r>
              <a:rPr lang="de-DE" sz="1600" dirty="0" err="1"/>
              <a:t>Boardlet</a:t>
            </a:r>
            <a:r>
              <a:rPr lang="de-DE" sz="1600" dirty="0"/>
              <a:t> Script (nicht im </a:t>
            </a:r>
            <a:r>
              <a:rPr lang="de-DE" sz="1600" dirty="0" err="1"/>
              <a:t>Testing</a:t>
            </a:r>
            <a:r>
              <a:rPr lang="de-DE" sz="1600" dirty="0"/>
              <a:t> </a:t>
            </a:r>
            <a:r>
              <a:rPr lang="de-DE" sz="1600" dirty="0" err="1"/>
              <a:t>Boardlet</a:t>
            </a:r>
            <a:r>
              <a:rPr lang="de-DE" sz="1600" dirty="0"/>
              <a:t>).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/>
              <a:t>Vorteile</a:t>
            </a:r>
            <a:r>
              <a:rPr lang="de-DE" sz="1600" dirty="0"/>
              <a:t>: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Konzentration auf Data-</a:t>
            </a:r>
            <a:r>
              <a:rPr lang="de-DE" sz="1600" dirty="0" err="1"/>
              <a:t>bindings</a:t>
            </a:r>
            <a:r>
              <a:rPr lang="de-DE" sz="1600" dirty="0"/>
              <a:t> (</a:t>
            </a:r>
            <a:r>
              <a:rPr lang="de-DE" sz="1600" dirty="0" err="1"/>
              <a:t>dynamisierung</a:t>
            </a:r>
            <a:r>
              <a:rPr lang="de-DE" sz="1600" dirty="0"/>
              <a:t>)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Verteci</a:t>
            </a:r>
            <a:r>
              <a:rPr lang="de-DE" sz="1600" dirty="0"/>
              <a:t> schon ziemlich gut platziert und </a:t>
            </a:r>
            <a:r>
              <a:rPr lang="de-DE" sz="1600" dirty="0" err="1"/>
              <a:t>edges</a:t>
            </a:r>
            <a:r>
              <a:rPr lang="de-DE" sz="1600" dirty="0"/>
              <a:t> vereinfacht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Verbesserungsmöglichkeiten direkt im draw.io (</a:t>
            </a:r>
            <a:r>
              <a:rPr lang="de-DE" sz="1600" dirty="0" err="1"/>
              <a:t>Drag&amp;Drop</a:t>
            </a:r>
            <a:r>
              <a:rPr lang="de-DE" sz="1600" dirty="0"/>
              <a:t>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>
                <a:uFillTx/>
              </a:rPr>
              <a:t>Nachteile</a:t>
            </a:r>
            <a:r>
              <a:rPr lang="de-DE" sz="1600" dirty="0">
                <a:uFillTx/>
              </a:rPr>
              <a:t>: 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Platzierung ist das </a:t>
            </a:r>
            <a:r>
              <a:rPr lang="de-DE" sz="1600" dirty="0" err="1"/>
              <a:t>Endergebniss</a:t>
            </a:r>
            <a:r>
              <a:rPr lang="de-DE" sz="1600" dirty="0"/>
              <a:t> und alles was man am Ende sieht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Arbeit und Aufwand die hinter die Visualisierung sieht man nicht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Kann zu enttäuschenden Schlussfolgerungen bezüglich des Projekts führen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Bug wenn </a:t>
            </a:r>
            <a:r>
              <a:rPr lang="de-DE" sz="2000" dirty="0" err="1"/>
              <a:t>selectierte</a:t>
            </a:r>
            <a:r>
              <a:rPr lang="de-DE" sz="2000" dirty="0"/>
              <a:t> </a:t>
            </a:r>
            <a:r>
              <a:rPr lang="de-DE" sz="2000" dirty="0" err="1"/>
              <a:t>rootNode</a:t>
            </a:r>
            <a:r>
              <a:rPr lang="de-DE" sz="2000" dirty="0"/>
              <a:t> nicht </a:t>
            </a:r>
            <a:r>
              <a:rPr lang="de-DE" sz="2000" dirty="0" err="1"/>
              <a:t>AidaCruises</a:t>
            </a:r>
            <a:r>
              <a:rPr lang="de-DE" sz="2000" dirty="0"/>
              <a:t>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>
                <a:solidFill>
                  <a:srgbClr val="FFC000"/>
                </a:solidFill>
                <a:sym typeface="Wingdings" panose="05000000000000000000" pitchFamily="2" charset="2"/>
              </a:rPr>
              <a:t>fix</a:t>
            </a:r>
            <a:endParaRPr lang="de-DE" sz="2000" dirty="0">
              <a:solidFill>
                <a:srgbClr val="FFC000"/>
              </a:solidFill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>
                <a:uFillTx/>
              </a:rPr>
              <a:t>Animations</a:t>
            </a:r>
            <a:r>
              <a:rPr lang="de-DE" sz="2000" dirty="0">
                <a:uFillTx/>
              </a:rPr>
              <a:t> und Data </a:t>
            </a:r>
            <a:r>
              <a:rPr lang="de-DE" sz="2000" dirty="0" err="1">
                <a:uFillTx/>
              </a:rPr>
              <a:t>Bindings</a:t>
            </a:r>
            <a:endParaRPr lang="de-DE" sz="2000" dirty="0">
              <a:uFillTx/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Process</a:t>
            </a:r>
            <a:r>
              <a:rPr lang="de-DE" sz="1600" dirty="0"/>
              <a:t> Variables noch nicht im Datenbank vorhanden </a:t>
            </a:r>
            <a:r>
              <a:rPr lang="de-DE" sz="1600" dirty="0">
                <a:sym typeface="Wingdings" panose="05000000000000000000" pitchFamily="2" charset="2"/>
              </a:rPr>
              <a:t> Animationen nur als Konzept</a:t>
            </a:r>
            <a:endParaRPr lang="de-DE" sz="16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Model wird sowieso nur </a:t>
            </a:r>
            <a:r>
              <a:rPr lang="de-DE" sz="1600" dirty="0" err="1"/>
              <a:t>booleans</a:t>
            </a:r>
            <a:r>
              <a:rPr lang="de-DE" sz="1600" dirty="0"/>
              <a:t> enthalten </a:t>
            </a:r>
            <a:r>
              <a:rPr lang="de-DE" sz="1600" dirty="0">
                <a:sym typeface="Wingdings" panose="05000000000000000000" pitchFamily="2" charset="2"/>
              </a:rPr>
              <a:t> Konzept für andere Data </a:t>
            </a:r>
            <a:r>
              <a:rPr lang="de-DE" sz="1600" dirty="0" err="1">
                <a:sym typeface="Wingdings" panose="05000000000000000000" pitchFamily="2" charset="2"/>
              </a:rPr>
              <a:t>Types</a:t>
            </a:r>
            <a:r>
              <a:rPr lang="de-DE" sz="1600" dirty="0">
                <a:sym typeface="Wingdings" panose="05000000000000000000" pitchFamily="2" charset="2"/>
              </a:rPr>
              <a:t> oder nicht ?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2835585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339966"/>
                </a:solidFill>
              </a:rPr>
              <a:t>Vorläufige</a:t>
            </a:r>
            <a:r>
              <a:rPr lang="en-US" sz="3200" b="1" dirty="0">
                <a:solidFill>
                  <a:srgbClr val="339966"/>
                </a:solidFill>
              </a:rPr>
              <a:t> </a:t>
            </a:r>
            <a:r>
              <a:rPr lang="en-US" sz="3200" b="1" dirty="0" err="1">
                <a:solidFill>
                  <a:srgbClr val="339966"/>
                </a:solidFill>
              </a:rPr>
              <a:t>Inhaltsverzeichnis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Bachelorarbeit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In Word…</a:t>
            </a:r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662489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4" y="2022935"/>
            <a:ext cx="11872552" cy="3303808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7" name="Textfeld 6"/>
          <p:cNvSpPr txBox="1">
            <a:spLocks/>
          </p:cNvSpPr>
          <p:nvPr/>
        </p:nvSpPr>
        <p:spPr>
          <a:xfrm>
            <a:off x="3865069" y="286727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87293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34" y="1010194"/>
            <a:ext cx="6613491" cy="5468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10 </a:t>
            </a:r>
          </a:p>
        </p:txBody>
      </p: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5F490901-FAF6-4F6B-885B-A6CD92F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369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34" y="1010194"/>
            <a:ext cx="6613491" cy="5468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10 </a:t>
            </a:r>
          </a:p>
        </p:txBody>
      </p: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5F490901-FAF6-4F6B-885B-A6CD92F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33D53D-CEA6-4793-AA59-162439CE6782}"/>
              </a:ext>
            </a:extLst>
          </p:cNvPr>
          <p:cNvSpPr/>
          <p:nvPr/>
        </p:nvSpPr>
        <p:spPr>
          <a:xfrm>
            <a:off x="669907" y="2100869"/>
            <a:ext cx="6613491" cy="188092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59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49" y="2043783"/>
            <a:ext cx="5092189" cy="3518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Testing </a:t>
            </a:r>
            <a:r>
              <a:rPr lang="en-US" sz="3200" b="1" dirty="0" err="1">
                <a:solidFill>
                  <a:srgbClr val="339966"/>
                </a:solidFill>
              </a:rPr>
              <a:t>Boardlet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>
            <a:hlinkClick r:id="rId3" action="ppaction://hlinkfile"/>
            <a:extLst>
              <a:ext uri="{FF2B5EF4-FFF2-40B4-BE49-F238E27FC236}">
                <a16:creationId xmlns:a16="http://schemas.microsoft.com/office/drawing/2014/main" id="{E1E731CC-AC70-4672-87B4-A38517AB7C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5" y="1010194"/>
            <a:ext cx="5377963" cy="55276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Right Bracket 35">
            <a:extLst>
              <a:ext uri="{FF2B5EF4-FFF2-40B4-BE49-F238E27FC236}">
                <a16:creationId xmlns:a16="http://schemas.microsoft.com/office/drawing/2014/main" id="{CAAE665C-FA15-4AB5-B2E9-48AC00666170}"/>
              </a:ext>
            </a:extLst>
          </p:cNvPr>
          <p:cNvSpPr/>
          <p:nvPr/>
        </p:nvSpPr>
        <p:spPr>
          <a:xfrm>
            <a:off x="5587367" y="2364580"/>
            <a:ext cx="45719" cy="816769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9966"/>
              </a:solidFill>
            </a:endParaRPr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C74632AD-604D-40CC-92E7-8B6AF971D9CA}"/>
              </a:ext>
            </a:extLst>
          </p:cNvPr>
          <p:cNvSpPr/>
          <p:nvPr/>
        </p:nvSpPr>
        <p:spPr>
          <a:xfrm>
            <a:off x="5587294" y="3780384"/>
            <a:ext cx="45719" cy="1756815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F9AD47CA-B238-44C4-9B2B-E3D9EA0DBD04}"/>
              </a:ext>
            </a:extLst>
          </p:cNvPr>
          <p:cNvSpPr/>
          <p:nvPr/>
        </p:nvSpPr>
        <p:spPr>
          <a:xfrm rot="10800000">
            <a:off x="6745528" y="1722985"/>
            <a:ext cx="45719" cy="641596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21DEA0A5-0E5A-4257-9141-F16CC1FA0B43}"/>
              </a:ext>
            </a:extLst>
          </p:cNvPr>
          <p:cNvCxnSpPr/>
          <p:nvPr/>
        </p:nvCxnSpPr>
        <p:spPr>
          <a:xfrm flipV="1">
            <a:off x="5654675" y="2016125"/>
            <a:ext cx="1078153" cy="73025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5602805" y="4443347"/>
            <a:ext cx="9767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 client- background</a:t>
            </a:r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D0529CF3-0EA6-4DF9-93BB-8FCAA10FC106}"/>
              </a:ext>
            </a:extLst>
          </p:cNvPr>
          <p:cNvCxnSpPr>
            <a:cxnSpLocks/>
          </p:cNvCxnSpPr>
          <p:nvPr/>
        </p:nvCxnSpPr>
        <p:spPr>
          <a:xfrm>
            <a:off x="5563309" y="3396254"/>
            <a:ext cx="5578437" cy="291432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AB35E7C4-8FD2-4FA0-A237-0F70DCC86FC9}"/>
              </a:ext>
            </a:extLst>
          </p:cNvPr>
          <p:cNvCxnSpPr>
            <a:cxnSpLocks/>
          </p:cNvCxnSpPr>
          <p:nvPr/>
        </p:nvCxnSpPr>
        <p:spPr>
          <a:xfrm flipV="1">
            <a:off x="5563309" y="2522712"/>
            <a:ext cx="2597711" cy="719924"/>
          </a:xfrm>
          <a:prstGeom prst="curvedConnector3">
            <a:avLst>
              <a:gd name="adj1" fmla="val 462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Arc 95">
            <a:extLst>
              <a:ext uri="{FF2B5EF4-FFF2-40B4-BE49-F238E27FC236}">
                <a16:creationId xmlns:a16="http://schemas.microsoft.com/office/drawing/2014/main" id="{D9F7DCB4-F796-4206-AEDF-67AA8D98C509}"/>
              </a:ext>
            </a:extLst>
          </p:cNvPr>
          <p:cNvSpPr/>
          <p:nvPr/>
        </p:nvSpPr>
        <p:spPr>
          <a:xfrm>
            <a:off x="4241644" y="3557588"/>
            <a:ext cx="2643329" cy="2490788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DAD1D024-B971-491B-9831-9FC133CDB897}"/>
              </a:ext>
            </a:extLst>
          </p:cNvPr>
          <p:cNvCxnSpPr/>
          <p:nvPr/>
        </p:nvCxnSpPr>
        <p:spPr>
          <a:xfrm rot="16200000" flipH="1">
            <a:off x="6351873" y="5340195"/>
            <a:ext cx="1409700" cy="34349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Image result for gefasoft logo svg">
            <a:extLst>
              <a:ext uri="{FF2B5EF4-FFF2-40B4-BE49-F238E27FC236}">
                <a16:creationId xmlns:a16="http://schemas.microsoft.com/office/drawing/2014/main" id="{4E0EFFFC-9F6B-4017-841B-A61961FD4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371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34" y="1010194"/>
            <a:ext cx="6613491" cy="5468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10 </a:t>
            </a:r>
          </a:p>
        </p:txBody>
      </p: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5F490901-FAF6-4F6B-885B-A6CD92F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33D53D-CEA6-4793-AA59-162439CE6782}"/>
              </a:ext>
            </a:extLst>
          </p:cNvPr>
          <p:cNvSpPr/>
          <p:nvPr/>
        </p:nvSpPr>
        <p:spPr>
          <a:xfrm>
            <a:off x="686533" y="3944007"/>
            <a:ext cx="6613491" cy="14758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60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nhaltsplatzhalter 40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273" y="1327207"/>
            <a:ext cx="4599625" cy="473595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</a:rPr>
              <a:t>Boardlet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1288473" y="2769478"/>
            <a:ext cx="36492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>
                <a:solidFill>
                  <a:srgbClr val="FF0000"/>
                </a:solidFill>
              </a:rPr>
              <a:t>UPDATE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70" y="1243626"/>
            <a:ext cx="5380966" cy="49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5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F1F7BC2-1CA5-4C12-8E43-44E3531BE870}"/>
              </a:ext>
            </a:extLst>
          </p:cNvPr>
          <p:cNvGrpSpPr/>
          <p:nvPr/>
        </p:nvGrpSpPr>
        <p:grpSpPr>
          <a:xfrm>
            <a:off x="6783474" y="5044077"/>
            <a:ext cx="389499" cy="313509"/>
            <a:chOff x="6783474" y="5044077"/>
            <a:chExt cx="389499" cy="313509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56AF48B-22CE-4FC7-B91B-4AA1747A0EAE}"/>
                </a:ext>
              </a:extLst>
            </p:cNvPr>
            <p:cNvSpPr/>
            <p:nvPr/>
          </p:nvSpPr>
          <p:spPr>
            <a:xfrm>
              <a:off x="6789781" y="5044077"/>
              <a:ext cx="313509" cy="3135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6EB4506-7266-40F7-84F4-0DB8E5E2E443}"/>
                </a:ext>
              </a:extLst>
            </p:cNvPr>
            <p:cNvSpPr txBox="1"/>
            <p:nvPr/>
          </p:nvSpPr>
          <p:spPr>
            <a:xfrm>
              <a:off x="6783474" y="5074758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16</a:t>
              </a:r>
              <a:endParaRPr lang="en-GB" b="1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3.4.8 – Vertex Layout Algorithm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457C2A0-3853-40BE-8C09-2A6EC359E1D2}"/>
              </a:ext>
            </a:extLst>
          </p:cNvPr>
          <p:cNvSpPr/>
          <p:nvPr/>
        </p:nvSpPr>
        <p:spPr>
          <a:xfrm>
            <a:off x="8351523" y="3178624"/>
            <a:ext cx="313509" cy="31350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4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15BE5D-1891-4062-9059-A06B6FE45302}"/>
              </a:ext>
            </a:extLst>
          </p:cNvPr>
          <p:cNvSpPr/>
          <p:nvPr/>
        </p:nvSpPr>
        <p:spPr>
          <a:xfrm>
            <a:off x="7983222" y="3953694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F792E1-EE84-493E-B770-DF626AAFE5CC}"/>
              </a:ext>
            </a:extLst>
          </p:cNvPr>
          <p:cNvSpPr/>
          <p:nvPr/>
        </p:nvSpPr>
        <p:spPr>
          <a:xfrm>
            <a:off x="7224858" y="3953693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5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D06F35-9B50-4414-AFE9-87F68BB123FF}"/>
              </a:ext>
            </a:extLst>
          </p:cNvPr>
          <p:cNvSpPr/>
          <p:nvPr/>
        </p:nvSpPr>
        <p:spPr>
          <a:xfrm>
            <a:off x="8351523" y="2563222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3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CDB062-354B-4FE5-86D6-5088E5D0BA2E}"/>
              </a:ext>
            </a:extLst>
          </p:cNvPr>
          <p:cNvSpPr/>
          <p:nvPr/>
        </p:nvSpPr>
        <p:spPr>
          <a:xfrm>
            <a:off x="8351523" y="1947819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2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AF6BC7-D19D-4304-B4B6-D5B95C06A00F}"/>
              </a:ext>
            </a:extLst>
          </p:cNvPr>
          <p:cNvSpPr/>
          <p:nvPr/>
        </p:nvSpPr>
        <p:spPr>
          <a:xfrm>
            <a:off x="8351523" y="1332416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9BB1841-7BC7-4AB4-85AE-76F5AF4C0319}"/>
              </a:ext>
            </a:extLst>
          </p:cNvPr>
          <p:cNvSpPr/>
          <p:nvPr/>
        </p:nvSpPr>
        <p:spPr>
          <a:xfrm>
            <a:off x="9499950" y="3944986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F2BCDA-7598-4B5D-A257-D89BA06F60E1}"/>
              </a:ext>
            </a:extLst>
          </p:cNvPr>
          <p:cNvSpPr/>
          <p:nvPr/>
        </p:nvSpPr>
        <p:spPr>
          <a:xfrm>
            <a:off x="8741586" y="3944985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5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315E43-F778-4B3E-9D0E-F85D478DE185}"/>
              </a:ext>
            </a:extLst>
          </p:cNvPr>
          <p:cNvSpPr/>
          <p:nvPr/>
        </p:nvSpPr>
        <p:spPr>
          <a:xfrm>
            <a:off x="5450493" y="504407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6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472B52-17DF-4DE4-9F35-279982863EDD}"/>
              </a:ext>
            </a:extLst>
          </p:cNvPr>
          <p:cNvSpPr/>
          <p:nvPr/>
        </p:nvSpPr>
        <p:spPr>
          <a:xfrm>
            <a:off x="7427691" y="5035370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0FB942-DC0E-4363-A0FC-0FA6D0B0708D}"/>
              </a:ext>
            </a:extLst>
          </p:cNvPr>
          <p:cNvSpPr/>
          <p:nvPr/>
        </p:nvSpPr>
        <p:spPr>
          <a:xfrm>
            <a:off x="8745823" y="5039728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43174B-6972-4447-85AC-CCE91FA839C8}"/>
              </a:ext>
            </a:extLst>
          </p:cNvPr>
          <p:cNvSpPr/>
          <p:nvPr/>
        </p:nvSpPr>
        <p:spPr>
          <a:xfrm>
            <a:off x="8086757" y="503972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F79DAF-ECAC-4C76-98E6-D29FF24D0AB5}"/>
              </a:ext>
            </a:extLst>
          </p:cNvPr>
          <p:cNvSpPr/>
          <p:nvPr/>
        </p:nvSpPr>
        <p:spPr>
          <a:xfrm>
            <a:off x="10063955" y="5031020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E3C699-5B63-4EA2-BB49-E390ACE46A15}"/>
              </a:ext>
            </a:extLst>
          </p:cNvPr>
          <p:cNvSpPr/>
          <p:nvPr/>
        </p:nvSpPr>
        <p:spPr>
          <a:xfrm>
            <a:off x="9404889" y="5031019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9B97BBE-0189-45A7-9723-1FAAA1494BBB}"/>
              </a:ext>
            </a:extLst>
          </p:cNvPr>
          <p:cNvSpPr/>
          <p:nvPr/>
        </p:nvSpPr>
        <p:spPr>
          <a:xfrm>
            <a:off x="11382085" y="5035378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01D4E6C-B7B2-4452-A96A-888E460D8F04}"/>
              </a:ext>
            </a:extLst>
          </p:cNvPr>
          <p:cNvSpPr/>
          <p:nvPr/>
        </p:nvSpPr>
        <p:spPr>
          <a:xfrm>
            <a:off x="10723021" y="503537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B2244F7-DC32-42FB-955A-FAE83758D018}"/>
              </a:ext>
            </a:extLst>
          </p:cNvPr>
          <p:cNvCxnSpPr>
            <a:stCxn id="18" idx="4"/>
            <a:endCxn id="17" idx="0"/>
          </p:cNvCxnSpPr>
          <p:nvPr/>
        </p:nvCxnSpPr>
        <p:spPr>
          <a:xfrm>
            <a:off x="8508278" y="1645925"/>
            <a:ext cx="0" cy="30189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1FC420-C43A-4295-9A06-3026176106B2}"/>
              </a:ext>
            </a:extLst>
          </p:cNvPr>
          <p:cNvCxnSpPr>
            <a:stCxn id="17" idx="4"/>
            <a:endCxn id="16" idx="0"/>
          </p:cNvCxnSpPr>
          <p:nvPr/>
        </p:nvCxnSpPr>
        <p:spPr>
          <a:xfrm>
            <a:off x="8508278" y="2261328"/>
            <a:ext cx="0" cy="30189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31F5DB-0A4C-4B4E-88BC-0E250CE3EF29}"/>
              </a:ext>
            </a:extLst>
          </p:cNvPr>
          <p:cNvCxnSpPr>
            <a:stCxn id="16" idx="4"/>
            <a:endCxn id="5" idx="0"/>
          </p:cNvCxnSpPr>
          <p:nvPr/>
        </p:nvCxnSpPr>
        <p:spPr>
          <a:xfrm>
            <a:off x="8508278" y="2876731"/>
            <a:ext cx="0" cy="301893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D21B05-BA99-497B-ABFC-BD949AE12A63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7492455" y="3446221"/>
            <a:ext cx="904980" cy="55338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60A555-EA7A-4408-B79F-73E9E1B71D8B}"/>
              </a:ext>
            </a:extLst>
          </p:cNvPr>
          <p:cNvCxnSpPr>
            <a:stCxn id="5" idx="4"/>
            <a:endCxn id="13" idx="0"/>
          </p:cNvCxnSpPr>
          <p:nvPr/>
        </p:nvCxnSpPr>
        <p:spPr>
          <a:xfrm flipH="1">
            <a:off x="8139977" y="3492133"/>
            <a:ext cx="368301" cy="461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6EAE03B-F875-4564-95B5-7181FA4C5674}"/>
              </a:ext>
            </a:extLst>
          </p:cNvPr>
          <p:cNvCxnSpPr>
            <a:stCxn id="5" idx="4"/>
            <a:endCxn id="20" idx="0"/>
          </p:cNvCxnSpPr>
          <p:nvPr/>
        </p:nvCxnSpPr>
        <p:spPr>
          <a:xfrm>
            <a:off x="8508278" y="3492133"/>
            <a:ext cx="390063" cy="452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E5BB4B9-BD47-4B5A-9C13-C92B12D09CA0}"/>
              </a:ext>
            </a:extLst>
          </p:cNvPr>
          <p:cNvCxnSpPr>
            <a:cxnSpLocks/>
            <a:stCxn id="5" idx="5"/>
            <a:endCxn id="19" idx="1"/>
          </p:cNvCxnSpPr>
          <p:nvPr/>
        </p:nvCxnSpPr>
        <p:spPr>
          <a:xfrm>
            <a:off x="8619120" y="3446221"/>
            <a:ext cx="926742" cy="544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5" y="1177135"/>
            <a:ext cx="5879064" cy="169047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1800" b="1" dirty="0"/>
              <a:t>Instance Hierarchy Traversal</a:t>
            </a:r>
          </a:p>
          <a:p>
            <a:pPr algn="just"/>
            <a:r>
              <a:rPr lang="en-GB" sz="1400" b="1" dirty="0"/>
              <a:t>Instance Hierarchy </a:t>
            </a:r>
            <a:r>
              <a:rPr lang="en-GB" sz="1400" dirty="0"/>
              <a:t>in model </a:t>
            </a:r>
            <a:r>
              <a:rPr lang="en-GB" sz="1400" b="1" dirty="0"/>
              <a:t>via parent </a:t>
            </a:r>
            <a:r>
              <a:rPr lang="en-GB" sz="1400" dirty="0"/>
              <a:t>attribute.</a:t>
            </a:r>
          </a:p>
          <a:p>
            <a:pPr algn="just"/>
            <a:r>
              <a:rPr lang="en-GB" sz="1400" dirty="0"/>
              <a:t>Once </a:t>
            </a:r>
            <a:r>
              <a:rPr lang="en-GB" sz="1400" dirty="0" err="1"/>
              <a:t>cModule</a:t>
            </a:r>
            <a:r>
              <a:rPr lang="en-GB" sz="1400" dirty="0"/>
              <a:t> layer reached, work with place all inside parent.</a:t>
            </a:r>
          </a:p>
          <a:p>
            <a:pPr algn="just"/>
            <a:r>
              <a:rPr lang="en-GB" sz="1400" dirty="0"/>
              <a:t>When done, move to parent’s next children.</a:t>
            </a:r>
          </a:p>
          <a:p>
            <a:pPr algn="just"/>
            <a:r>
              <a:rPr lang="en-GB" sz="1400" dirty="0"/>
              <a:t>Repeat.</a:t>
            </a:r>
          </a:p>
          <a:p>
            <a:pPr algn="just"/>
            <a:endParaRPr lang="en-GB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744C62-83BF-43A1-8012-065DF44417CD}"/>
              </a:ext>
            </a:extLst>
          </p:cNvPr>
          <p:cNvSpPr txBox="1"/>
          <p:nvPr/>
        </p:nvSpPr>
        <p:spPr>
          <a:xfrm>
            <a:off x="6692545" y="1360757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Enterprise : </a:t>
            </a:r>
            <a:r>
              <a:rPr lang="en-GB" sz="1050"/>
              <a:t>AIDA Cruises</a:t>
            </a:r>
            <a:endParaRPr lang="en-GB" sz="1050" b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117F58-5E5C-4183-9FB9-42A346CF33D5}"/>
              </a:ext>
            </a:extLst>
          </p:cNvPr>
          <p:cNvSpPr txBox="1"/>
          <p:nvPr/>
        </p:nvSpPr>
        <p:spPr>
          <a:xfrm>
            <a:off x="6692545" y="1974941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Site : </a:t>
            </a:r>
            <a:r>
              <a:rPr lang="en-GB" sz="1050"/>
              <a:t>AIDA</a:t>
            </a:r>
            <a:endParaRPr lang="en-GB" sz="1050" b="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1BBA78-1429-4214-A7E4-4609BA040E97}"/>
              </a:ext>
            </a:extLst>
          </p:cNvPr>
          <p:cNvSpPr txBox="1"/>
          <p:nvPr/>
        </p:nvSpPr>
        <p:spPr>
          <a:xfrm>
            <a:off x="6692545" y="2589125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Area : </a:t>
            </a:r>
            <a:r>
              <a:rPr lang="en-GB" sz="1050"/>
              <a:t>Brewery</a:t>
            </a:r>
            <a:endParaRPr lang="en-GB" sz="1050" b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BFADDD-BFA2-4C13-B736-4A82987858B5}"/>
              </a:ext>
            </a:extLst>
          </p:cNvPr>
          <p:cNvSpPr txBox="1"/>
          <p:nvPr/>
        </p:nvSpPr>
        <p:spPr>
          <a:xfrm>
            <a:off x="6692545" y="3208420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solidFill>
                  <a:srgbClr val="7030A0"/>
                </a:solidFill>
              </a:rPr>
              <a:t>Brewhouse</a:t>
            </a:r>
            <a:r>
              <a:rPr lang="en-GB" sz="1050" b="1" dirty="0"/>
              <a:t> : </a:t>
            </a:r>
            <a:r>
              <a:rPr lang="en-GB" sz="1050" dirty="0"/>
              <a:t>Process Cell</a:t>
            </a:r>
            <a:endParaRPr lang="en-GB" sz="105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B8E314-9421-47B2-81C7-35D3330BC3FB}"/>
              </a:ext>
            </a:extLst>
          </p:cNvPr>
          <p:cNvSpPr txBox="1"/>
          <p:nvPr/>
        </p:nvSpPr>
        <p:spPr>
          <a:xfrm>
            <a:off x="6327262" y="3990379"/>
            <a:ext cx="9521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>
                <a:solidFill>
                  <a:srgbClr val="0000FF"/>
                </a:solidFill>
              </a:rPr>
              <a:t>Unit</a:t>
            </a:r>
            <a:r>
              <a:rPr lang="en-GB" sz="1050" b="1" dirty="0"/>
              <a:t> : </a:t>
            </a:r>
            <a:r>
              <a:rPr lang="en-GB" sz="1050" dirty="0"/>
              <a:t>U_L2</a:t>
            </a:r>
            <a:endParaRPr lang="en-GB" sz="105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65735A5-7D17-43D5-AE51-15A5315C3548}"/>
              </a:ext>
            </a:extLst>
          </p:cNvPr>
          <p:cNvSpPr txBox="1"/>
          <p:nvPr/>
        </p:nvSpPr>
        <p:spPr>
          <a:xfrm>
            <a:off x="7505692" y="3986986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U_M5</a:t>
            </a:r>
            <a:endParaRPr lang="en-GB" sz="1050" b="1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FE2259-F921-4DE6-A32F-D85626927A84}"/>
              </a:ext>
            </a:extLst>
          </p:cNvPr>
          <p:cNvSpPr txBox="1"/>
          <p:nvPr/>
        </p:nvSpPr>
        <p:spPr>
          <a:xfrm>
            <a:off x="8260380" y="3974781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U_P3</a:t>
            </a:r>
            <a:endParaRPr lang="en-GB" sz="105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9C90E2-A160-4F9C-8F01-9CE3B9AC1FF6}"/>
              </a:ext>
            </a:extLst>
          </p:cNvPr>
          <p:cNvSpPr txBox="1"/>
          <p:nvPr/>
        </p:nvSpPr>
        <p:spPr>
          <a:xfrm>
            <a:off x="9023159" y="3986986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U_W3</a:t>
            </a:r>
            <a:endParaRPr lang="en-GB" sz="105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71E21F-4AB1-4161-92C6-1AF65238C6B7}"/>
              </a:ext>
            </a:extLst>
          </p:cNvPr>
          <p:cNvSpPr txBox="1"/>
          <p:nvPr/>
        </p:nvSpPr>
        <p:spPr>
          <a:xfrm>
            <a:off x="3636359" y="5082992"/>
            <a:ext cx="18412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solidFill>
                  <a:srgbClr val="00B0F0"/>
                </a:solidFill>
              </a:rPr>
              <a:t>EModule</a:t>
            </a:r>
            <a:r>
              <a:rPr lang="en-GB" sz="1050" b="1" dirty="0"/>
              <a:t> :    </a:t>
            </a:r>
            <a:r>
              <a:rPr lang="en-GB" sz="800" dirty="0" err="1"/>
              <a:t>Water_injection</a:t>
            </a:r>
            <a:endParaRPr lang="en-GB" sz="105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C6DBB6B-AD22-4E12-A047-EB52F808F338}"/>
              </a:ext>
            </a:extLst>
          </p:cNvPr>
          <p:cNvSpPr txBox="1"/>
          <p:nvPr/>
        </p:nvSpPr>
        <p:spPr>
          <a:xfrm>
            <a:off x="5680821" y="5051517"/>
            <a:ext cx="5285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Stem_ heating</a:t>
            </a:r>
            <a:endParaRPr lang="en-GB" sz="105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B673D72-FA93-4288-8AA8-1B5760697195}"/>
              </a:ext>
            </a:extLst>
          </p:cNvPr>
          <p:cNvCxnSpPr>
            <a:cxnSpLocks/>
            <a:stCxn id="14" idx="3"/>
            <a:endCxn id="22" idx="7"/>
          </p:cNvCxnSpPr>
          <p:nvPr/>
        </p:nvCxnSpPr>
        <p:spPr>
          <a:xfrm flipH="1">
            <a:off x="5718090" y="4221290"/>
            <a:ext cx="1552680" cy="86869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F929334-65F2-4C15-94A7-AAE8CA8DDEFC}"/>
              </a:ext>
            </a:extLst>
          </p:cNvPr>
          <p:cNvCxnSpPr>
            <a:cxnSpLocks/>
            <a:stCxn id="14" idx="3"/>
            <a:endCxn id="21" idx="7"/>
          </p:cNvCxnSpPr>
          <p:nvPr/>
        </p:nvCxnSpPr>
        <p:spPr>
          <a:xfrm flipH="1">
            <a:off x="6407636" y="4221290"/>
            <a:ext cx="863134" cy="868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0D86C2C7-910B-4A37-A90F-5B343FA02386}"/>
              </a:ext>
            </a:extLst>
          </p:cNvPr>
          <p:cNvSpPr/>
          <p:nvPr/>
        </p:nvSpPr>
        <p:spPr>
          <a:xfrm>
            <a:off x="2789434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7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64DBAC-CB84-4606-B4F6-8E15C3EA0AE9}"/>
              </a:ext>
            </a:extLst>
          </p:cNvPr>
          <p:cNvSpPr/>
          <p:nvPr/>
        </p:nvSpPr>
        <p:spPr>
          <a:xfrm>
            <a:off x="2099888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6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FBDC056-2861-44FD-A66E-2F96FBDDDCC3}"/>
              </a:ext>
            </a:extLst>
          </p:cNvPr>
          <p:cNvSpPr/>
          <p:nvPr/>
        </p:nvSpPr>
        <p:spPr>
          <a:xfrm>
            <a:off x="4077086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9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1E92855-37CF-4BC7-9EED-EAE899FAB624}"/>
              </a:ext>
            </a:extLst>
          </p:cNvPr>
          <p:cNvSpPr/>
          <p:nvPr/>
        </p:nvSpPr>
        <p:spPr>
          <a:xfrm>
            <a:off x="3418020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8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88104B0-C0C0-4AA2-AD13-E6A8972118C7}"/>
              </a:ext>
            </a:extLst>
          </p:cNvPr>
          <p:cNvSpPr/>
          <p:nvPr/>
        </p:nvSpPr>
        <p:spPr>
          <a:xfrm>
            <a:off x="4736152" y="6266542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b="1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8ACA7AA-16DB-4784-8A83-17FC6FFF9DF6}"/>
              </a:ext>
            </a:extLst>
          </p:cNvPr>
          <p:cNvSpPr txBox="1"/>
          <p:nvPr/>
        </p:nvSpPr>
        <p:spPr>
          <a:xfrm>
            <a:off x="-227103" y="6309807"/>
            <a:ext cx="20712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solidFill>
                  <a:srgbClr val="00B050"/>
                </a:solidFill>
              </a:rPr>
              <a:t>CModule</a:t>
            </a:r>
            <a:r>
              <a:rPr lang="en-GB" sz="1050" b="1" dirty="0"/>
              <a:t> : </a:t>
            </a:r>
            <a:endParaRPr lang="en-GB" sz="105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75331E5-A0C1-40F8-A47A-53F4AB535F20}"/>
              </a:ext>
            </a:extLst>
          </p:cNvPr>
          <p:cNvSpPr txBox="1"/>
          <p:nvPr/>
        </p:nvSpPr>
        <p:spPr>
          <a:xfrm>
            <a:off x="2509551" y="6578418"/>
            <a:ext cx="783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Pump_P40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97DF8C1-1C6C-47B9-9DF0-410B0828090E}"/>
              </a:ext>
            </a:extLst>
          </p:cNvPr>
          <p:cNvSpPr txBox="1"/>
          <p:nvPr/>
        </p:nvSpPr>
        <p:spPr>
          <a:xfrm>
            <a:off x="3559420" y="65784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Kettle_sensor_Z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59C403F-87FF-4A1D-A45D-CFBD716ECCE8}"/>
              </a:ext>
            </a:extLst>
          </p:cNvPr>
          <p:cNvSpPr txBox="1"/>
          <p:nvPr/>
        </p:nvSpPr>
        <p:spPr>
          <a:xfrm>
            <a:off x="3272858" y="6578418"/>
            <a:ext cx="5284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Motor</a:t>
            </a:r>
            <a:endParaRPr lang="en-GB" sz="105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47B39A1-8D93-4947-806A-6F71369702EC}"/>
              </a:ext>
            </a:extLst>
          </p:cNvPr>
          <p:cNvSpPr txBox="1"/>
          <p:nvPr/>
        </p:nvSpPr>
        <p:spPr>
          <a:xfrm>
            <a:off x="4283266" y="65784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Kettle_sensor_T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B1B5A12-CBAE-4629-82CB-63277D5A3C2B}"/>
              </a:ext>
            </a:extLst>
          </p:cNvPr>
          <p:cNvSpPr txBox="1"/>
          <p:nvPr/>
        </p:nvSpPr>
        <p:spPr>
          <a:xfrm>
            <a:off x="1508574" y="6578418"/>
            <a:ext cx="1246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Control_valve_440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AB999D5-1B1B-47AD-BC87-6DE1FB64D6AA}"/>
              </a:ext>
            </a:extLst>
          </p:cNvPr>
          <p:cNvCxnSpPr>
            <a:cxnSpLocks/>
            <a:stCxn id="22" idx="3"/>
            <a:endCxn id="72" idx="7"/>
          </p:cNvCxnSpPr>
          <p:nvPr/>
        </p:nvCxnSpPr>
        <p:spPr>
          <a:xfrm flipH="1">
            <a:off x="2367485" y="5311674"/>
            <a:ext cx="3128920" cy="102874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71E9228-313C-4DD0-B496-0BB58D133F33}"/>
              </a:ext>
            </a:extLst>
          </p:cNvPr>
          <p:cNvCxnSpPr>
            <a:cxnSpLocks/>
            <a:stCxn id="22" idx="3"/>
            <a:endCxn id="71" idx="7"/>
          </p:cNvCxnSpPr>
          <p:nvPr/>
        </p:nvCxnSpPr>
        <p:spPr>
          <a:xfrm flipH="1">
            <a:off x="3057031" y="5311674"/>
            <a:ext cx="2439374" cy="102874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5A79945-F74E-4D87-9E2B-2C52D41C4DB4}"/>
              </a:ext>
            </a:extLst>
          </p:cNvPr>
          <p:cNvCxnSpPr>
            <a:cxnSpLocks/>
            <a:stCxn id="22" idx="3"/>
            <a:endCxn id="74" idx="0"/>
          </p:cNvCxnSpPr>
          <p:nvPr/>
        </p:nvCxnSpPr>
        <p:spPr>
          <a:xfrm flipH="1">
            <a:off x="3574775" y="5311674"/>
            <a:ext cx="1921630" cy="98282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E2977AE-E804-4956-9077-B40A92AF9171}"/>
              </a:ext>
            </a:extLst>
          </p:cNvPr>
          <p:cNvCxnSpPr>
            <a:cxnSpLocks/>
            <a:stCxn id="22" idx="3"/>
            <a:endCxn id="73" idx="0"/>
          </p:cNvCxnSpPr>
          <p:nvPr/>
        </p:nvCxnSpPr>
        <p:spPr>
          <a:xfrm flipH="1">
            <a:off x="4233841" y="5311674"/>
            <a:ext cx="1262564" cy="98282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A0385F6-531A-4E2C-9B31-06184BAF25F1}"/>
              </a:ext>
            </a:extLst>
          </p:cNvPr>
          <p:cNvCxnSpPr>
            <a:cxnSpLocks/>
            <a:stCxn id="22" idx="3"/>
            <a:endCxn id="76" idx="0"/>
          </p:cNvCxnSpPr>
          <p:nvPr/>
        </p:nvCxnSpPr>
        <p:spPr>
          <a:xfrm flipH="1">
            <a:off x="4892907" y="5311674"/>
            <a:ext cx="603498" cy="954868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697C3403-3BE4-419F-B37E-BB1D4E5D406F}"/>
              </a:ext>
            </a:extLst>
          </p:cNvPr>
          <p:cNvSpPr txBox="1"/>
          <p:nvPr/>
        </p:nvSpPr>
        <p:spPr>
          <a:xfrm>
            <a:off x="4732569" y="6320452"/>
            <a:ext cx="389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/>
              <a:t>10</a:t>
            </a:r>
            <a:endParaRPr lang="en-GB" b="1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433E1B0-4143-47E6-8A5F-FB87A2B321AA}"/>
              </a:ext>
            </a:extLst>
          </p:cNvPr>
          <p:cNvGrpSpPr/>
          <p:nvPr/>
        </p:nvGrpSpPr>
        <p:grpSpPr>
          <a:xfrm>
            <a:off x="5357223" y="6294503"/>
            <a:ext cx="389499" cy="313509"/>
            <a:chOff x="6044911" y="6257834"/>
            <a:chExt cx="389499" cy="313509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54D4DD5-651B-4695-9B1D-22921F20F2F7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BDA9C78-E820-4BF9-BF7C-047FA16C8F89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12</a:t>
              </a:r>
              <a:endParaRPr lang="en-GB" b="1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BD710FF-29F0-4056-B16E-70086BD19603}"/>
              </a:ext>
            </a:extLst>
          </p:cNvPr>
          <p:cNvGrpSpPr/>
          <p:nvPr/>
        </p:nvGrpSpPr>
        <p:grpSpPr>
          <a:xfrm>
            <a:off x="5929073" y="6294503"/>
            <a:ext cx="389499" cy="313509"/>
            <a:chOff x="6044911" y="6257834"/>
            <a:chExt cx="389499" cy="313509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D49016E-0B74-45BF-96A6-9A0167A9F4A1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3567F7E-66D2-47A2-9BF9-D7CA91D61D5B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13</a:t>
              </a:r>
              <a:endParaRPr lang="en-GB" b="1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C1BA2FB-A44B-46FF-87D4-F3932BAEB375}"/>
              </a:ext>
            </a:extLst>
          </p:cNvPr>
          <p:cNvGrpSpPr/>
          <p:nvPr/>
        </p:nvGrpSpPr>
        <p:grpSpPr>
          <a:xfrm>
            <a:off x="6500923" y="6294503"/>
            <a:ext cx="389499" cy="313509"/>
            <a:chOff x="6044911" y="6257834"/>
            <a:chExt cx="389499" cy="313509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BC01B681-EA9E-4BFA-A4B3-7BA5943C035C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65B81A1-875C-47CC-B2C7-7B100B73327B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14</a:t>
              </a:r>
              <a:endParaRPr lang="en-GB" b="1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C6EA167-3784-467A-9529-96D6E9FC2A57}"/>
              </a:ext>
            </a:extLst>
          </p:cNvPr>
          <p:cNvGrpSpPr/>
          <p:nvPr/>
        </p:nvGrpSpPr>
        <p:grpSpPr>
          <a:xfrm>
            <a:off x="7072773" y="6294503"/>
            <a:ext cx="389499" cy="313509"/>
            <a:chOff x="6044911" y="6257834"/>
            <a:chExt cx="389499" cy="313509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24A40AE-6F99-485E-9983-287E6E3C9242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56FE635-6E6D-4207-815F-B9A98E59C9A8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15</a:t>
              </a:r>
              <a:endParaRPr lang="en-GB" b="1"/>
            </a:p>
          </p:txBody>
        </p:sp>
      </p:grp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8EEBCD1-D077-4EAE-9CA9-4649D32E1175}"/>
              </a:ext>
            </a:extLst>
          </p:cNvPr>
          <p:cNvCxnSpPr>
            <a:stCxn id="21" idx="4"/>
            <a:endCxn id="78" idx="0"/>
          </p:cNvCxnSpPr>
          <p:nvPr/>
        </p:nvCxnSpPr>
        <p:spPr>
          <a:xfrm flipH="1">
            <a:off x="5523351" y="5357587"/>
            <a:ext cx="773443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4069357F-3AAD-4D90-898C-7A21F3C40BFA}"/>
              </a:ext>
            </a:extLst>
          </p:cNvPr>
          <p:cNvCxnSpPr>
            <a:stCxn id="21" idx="4"/>
            <a:endCxn id="129" idx="0"/>
          </p:cNvCxnSpPr>
          <p:nvPr/>
        </p:nvCxnSpPr>
        <p:spPr>
          <a:xfrm flipH="1">
            <a:off x="6095201" y="5357587"/>
            <a:ext cx="201593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E83AC6B-7F60-4852-8411-D0867329AACE}"/>
              </a:ext>
            </a:extLst>
          </p:cNvPr>
          <p:cNvCxnSpPr>
            <a:stCxn id="21" idx="4"/>
            <a:endCxn id="132" idx="0"/>
          </p:cNvCxnSpPr>
          <p:nvPr/>
        </p:nvCxnSpPr>
        <p:spPr>
          <a:xfrm>
            <a:off x="6296794" y="5357587"/>
            <a:ext cx="370257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29E9DAE-C333-45BD-BB5D-FC98BF9A3697}"/>
              </a:ext>
            </a:extLst>
          </p:cNvPr>
          <p:cNvCxnSpPr>
            <a:stCxn id="21" idx="4"/>
            <a:endCxn id="135" idx="0"/>
          </p:cNvCxnSpPr>
          <p:nvPr/>
        </p:nvCxnSpPr>
        <p:spPr>
          <a:xfrm>
            <a:off x="6296794" y="5357587"/>
            <a:ext cx="942107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CE1EDD03-308E-446A-BAAB-23B84A2A7891}"/>
              </a:ext>
            </a:extLst>
          </p:cNvPr>
          <p:cNvGrpSpPr/>
          <p:nvPr/>
        </p:nvGrpSpPr>
        <p:grpSpPr>
          <a:xfrm>
            <a:off x="6133732" y="5044078"/>
            <a:ext cx="389499" cy="313509"/>
            <a:chOff x="6133732" y="5044078"/>
            <a:chExt cx="389499" cy="31350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68CB9F9-CA67-475E-9B54-1FAC00137C7E}"/>
                </a:ext>
              </a:extLst>
            </p:cNvPr>
            <p:cNvSpPr/>
            <p:nvPr/>
          </p:nvSpPr>
          <p:spPr>
            <a:xfrm>
              <a:off x="6140039" y="5044078"/>
              <a:ext cx="313509" cy="3135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E78868B-AA58-4A6B-A42F-E84FBDB2A64C}"/>
                </a:ext>
              </a:extLst>
            </p:cNvPr>
            <p:cNvSpPr txBox="1"/>
            <p:nvPr/>
          </p:nvSpPr>
          <p:spPr>
            <a:xfrm>
              <a:off x="6133732" y="5074759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11</a:t>
              </a:r>
              <a:endParaRPr lang="en-GB" b="1"/>
            </a:p>
          </p:txBody>
        </p:sp>
      </p:grp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EB36337-44D2-413C-8507-38B2D6E911F4}"/>
              </a:ext>
            </a:extLst>
          </p:cNvPr>
          <p:cNvCxnSpPr>
            <a:cxnSpLocks/>
          </p:cNvCxnSpPr>
          <p:nvPr/>
        </p:nvCxnSpPr>
        <p:spPr>
          <a:xfrm flipH="1">
            <a:off x="3183775" y="3336248"/>
            <a:ext cx="3550667" cy="74283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C8A63993-5DF1-4F37-8E01-74EA086C6BC9}"/>
              </a:ext>
            </a:extLst>
          </p:cNvPr>
          <p:cNvCxnSpPr>
            <a:cxnSpLocks/>
            <a:stCxn id="13" idx="4"/>
          </p:cNvCxnSpPr>
          <p:nvPr/>
        </p:nvCxnSpPr>
        <p:spPr>
          <a:xfrm flipH="1">
            <a:off x="7071053" y="4267203"/>
            <a:ext cx="1068924" cy="853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D29D0AE2-35AA-4F99-B263-BF0ADCF09C35}"/>
              </a:ext>
            </a:extLst>
          </p:cNvPr>
          <p:cNvCxnSpPr>
            <a:cxnSpLocks/>
            <a:stCxn id="13" idx="4"/>
            <a:endCxn id="23" idx="7"/>
          </p:cNvCxnSpPr>
          <p:nvPr/>
        </p:nvCxnSpPr>
        <p:spPr>
          <a:xfrm flipH="1">
            <a:off x="7695288" y="4267203"/>
            <a:ext cx="444689" cy="814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B746B7BD-80F8-4B7F-BC81-B3326D2490DE}"/>
              </a:ext>
            </a:extLst>
          </p:cNvPr>
          <p:cNvCxnSpPr>
            <a:stCxn id="13" idx="4"/>
            <a:endCxn id="26" idx="0"/>
          </p:cNvCxnSpPr>
          <p:nvPr/>
        </p:nvCxnSpPr>
        <p:spPr>
          <a:xfrm>
            <a:off x="8139977" y="4267203"/>
            <a:ext cx="103535" cy="77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5845227D-C166-40E4-830D-A42164CBD1D1}"/>
              </a:ext>
            </a:extLst>
          </p:cNvPr>
          <p:cNvCxnSpPr>
            <a:stCxn id="20" idx="4"/>
            <a:endCxn id="25" idx="0"/>
          </p:cNvCxnSpPr>
          <p:nvPr/>
        </p:nvCxnSpPr>
        <p:spPr>
          <a:xfrm>
            <a:off x="8898341" y="4258494"/>
            <a:ext cx="4237" cy="781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F7448973-7BDC-41DC-928C-817808591D11}"/>
              </a:ext>
            </a:extLst>
          </p:cNvPr>
          <p:cNvCxnSpPr>
            <a:stCxn id="20" idx="4"/>
            <a:endCxn id="28" idx="1"/>
          </p:cNvCxnSpPr>
          <p:nvPr/>
        </p:nvCxnSpPr>
        <p:spPr>
          <a:xfrm>
            <a:off x="8898341" y="4258494"/>
            <a:ext cx="552460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69D3EA14-2BB0-49A2-A58D-3B869ECD8F5F}"/>
              </a:ext>
            </a:extLst>
          </p:cNvPr>
          <p:cNvCxnSpPr>
            <a:cxnSpLocks/>
            <a:stCxn id="19" idx="5"/>
            <a:endCxn id="27" idx="0"/>
          </p:cNvCxnSpPr>
          <p:nvPr/>
        </p:nvCxnSpPr>
        <p:spPr>
          <a:xfrm>
            <a:off x="9767547" y="4212583"/>
            <a:ext cx="453163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D84CD8AF-715A-476C-8497-B07EA04859A5}"/>
              </a:ext>
            </a:extLst>
          </p:cNvPr>
          <p:cNvCxnSpPr>
            <a:stCxn id="19" idx="5"/>
            <a:endCxn id="30" idx="1"/>
          </p:cNvCxnSpPr>
          <p:nvPr/>
        </p:nvCxnSpPr>
        <p:spPr>
          <a:xfrm>
            <a:off x="9767547" y="4212583"/>
            <a:ext cx="1001386" cy="868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50A1E64E-23A9-4F2B-9EC4-287578537AF2}"/>
              </a:ext>
            </a:extLst>
          </p:cNvPr>
          <p:cNvCxnSpPr>
            <a:stCxn id="19" idx="5"/>
            <a:endCxn id="29" idx="1"/>
          </p:cNvCxnSpPr>
          <p:nvPr/>
        </p:nvCxnSpPr>
        <p:spPr>
          <a:xfrm>
            <a:off x="9767547" y="4212583"/>
            <a:ext cx="1660450" cy="86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Oval 195">
            <a:extLst>
              <a:ext uri="{FF2B5EF4-FFF2-40B4-BE49-F238E27FC236}">
                <a16:creationId xmlns:a16="http://schemas.microsoft.com/office/drawing/2014/main" id="{2FAF1732-E50A-411A-8140-BDD4AE3AAC72}"/>
              </a:ext>
            </a:extLst>
          </p:cNvPr>
          <p:cNvSpPr/>
          <p:nvPr/>
        </p:nvSpPr>
        <p:spPr>
          <a:xfrm>
            <a:off x="7646545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6754FD9-5ADE-45AD-BA9A-17870E023CE3}"/>
              </a:ext>
            </a:extLst>
          </p:cNvPr>
          <p:cNvSpPr/>
          <p:nvPr/>
        </p:nvSpPr>
        <p:spPr>
          <a:xfrm>
            <a:off x="8964677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C868A657-E619-476F-AD96-BBC50B669383}"/>
              </a:ext>
            </a:extLst>
          </p:cNvPr>
          <p:cNvSpPr/>
          <p:nvPr/>
        </p:nvSpPr>
        <p:spPr>
          <a:xfrm>
            <a:off x="8305611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BC54197-2AF2-451C-A38C-C25E40F66518}"/>
              </a:ext>
            </a:extLst>
          </p:cNvPr>
          <p:cNvSpPr/>
          <p:nvPr/>
        </p:nvSpPr>
        <p:spPr>
          <a:xfrm>
            <a:off x="10282809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4531F280-5D93-4A41-BF8C-C9812083D509}"/>
              </a:ext>
            </a:extLst>
          </p:cNvPr>
          <p:cNvSpPr/>
          <p:nvPr/>
        </p:nvSpPr>
        <p:spPr>
          <a:xfrm>
            <a:off x="9623743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C70D730C-F7EB-4D40-BDBA-4E67ACD124B2}"/>
              </a:ext>
            </a:extLst>
          </p:cNvPr>
          <p:cNvSpPr/>
          <p:nvPr/>
        </p:nvSpPr>
        <p:spPr>
          <a:xfrm>
            <a:off x="11600939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F709873D-10E8-4F2A-A5DB-67A4AA912568}"/>
              </a:ext>
            </a:extLst>
          </p:cNvPr>
          <p:cNvSpPr/>
          <p:nvPr/>
        </p:nvSpPr>
        <p:spPr>
          <a:xfrm>
            <a:off x="10941875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B19BCEC-BCFB-46D0-B571-000FE3238F42}"/>
              </a:ext>
            </a:extLst>
          </p:cNvPr>
          <p:cNvSpPr txBox="1"/>
          <p:nvPr/>
        </p:nvSpPr>
        <p:spPr>
          <a:xfrm>
            <a:off x="766614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B8ADB33B-2C46-4612-A9B1-4BD82F8A3D52}"/>
              </a:ext>
            </a:extLst>
          </p:cNvPr>
          <p:cNvSpPr txBox="1"/>
          <p:nvPr/>
        </p:nvSpPr>
        <p:spPr>
          <a:xfrm>
            <a:off x="8416341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3EC2B35F-B846-47DC-B4AE-30DC531978F7}"/>
              </a:ext>
            </a:extLst>
          </p:cNvPr>
          <p:cNvSpPr txBox="1"/>
          <p:nvPr/>
        </p:nvSpPr>
        <p:spPr>
          <a:xfrm>
            <a:off x="9139084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0B609C3-DEFA-4885-AA8C-CB340E458C71}"/>
              </a:ext>
            </a:extLst>
          </p:cNvPr>
          <p:cNvSpPr txBox="1"/>
          <p:nvPr/>
        </p:nvSpPr>
        <p:spPr>
          <a:xfrm>
            <a:off x="9889282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50610D5-31AA-4714-B63D-995816443D4C}"/>
              </a:ext>
            </a:extLst>
          </p:cNvPr>
          <p:cNvSpPr txBox="1"/>
          <p:nvPr/>
        </p:nvSpPr>
        <p:spPr>
          <a:xfrm>
            <a:off x="10612025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E3F4FC5F-094B-4278-8530-7D2C5545A05E}"/>
              </a:ext>
            </a:extLst>
          </p:cNvPr>
          <p:cNvSpPr txBox="1"/>
          <p:nvPr/>
        </p:nvSpPr>
        <p:spPr>
          <a:xfrm>
            <a:off x="1136222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879591" y="6135329"/>
            <a:ext cx="3411015" cy="632394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3" name="Gruppieren 112"/>
          <p:cNvGrpSpPr/>
          <p:nvPr/>
        </p:nvGrpSpPr>
        <p:grpSpPr>
          <a:xfrm>
            <a:off x="227017" y="2961232"/>
            <a:ext cx="2916571" cy="2251480"/>
            <a:chOff x="8859483" y="3864543"/>
            <a:chExt cx="2916571" cy="2251480"/>
          </a:xfrm>
        </p:grpSpPr>
        <p:pic>
          <p:nvPicPr>
            <p:cNvPr id="114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15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hteck 118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0" name="Rechteck 119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1" name="Rechteck 120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2" name="Rechteck 121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3" name="Rechteck 122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4" name="Rechteck 123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6651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9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B3870D8-E8AA-4129-A0A2-D088B4BC1F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"/>
          <a:stretch/>
        </p:blipFill>
        <p:spPr>
          <a:xfrm>
            <a:off x="621245" y="1010194"/>
            <a:ext cx="6015560" cy="5554243"/>
          </a:xfrm>
          <a:prstGeom prst="rect">
            <a:avLst/>
          </a:prstGeom>
        </p:spPr>
      </p:pic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AB1D2124-FC8F-4BCD-9E0B-43BF17E71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448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feld 239"/>
          <p:cNvSpPr txBox="1"/>
          <p:nvPr/>
        </p:nvSpPr>
        <p:spPr>
          <a:xfrm>
            <a:off x="7382968" y="2041111"/>
            <a:ext cx="4683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7877402" y="1649744"/>
            <a:ext cx="473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7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239" name="Textfeld 238"/>
          <p:cNvSpPr txBox="1"/>
          <p:nvPr/>
        </p:nvSpPr>
        <p:spPr>
          <a:xfrm>
            <a:off x="10070730" y="1490047"/>
            <a:ext cx="468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3.4.8 – Vertex Layout Algorithm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5" y="1081885"/>
            <a:ext cx="6383370" cy="1674859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GB" sz="1900" b="1" dirty="0"/>
              <a:t>Vertex Placement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b="1" dirty="0"/>
              <a:t>Depth-first</a:t>
            </a:r>
            <a:r>
              <a:rPr lang="en-GB" sz="1400" dirty="0"/>
              <a:t> traversal of instance hierarchy (IH) via parent attribute until </a:t>
            </a:r>
            <a:r>
              <a:rPr lang="en-GB" sz="1400" b="1" dirty="0" err="1">
                <a:solidFill>
                  <a:srgbClr val="00B050"/>
                </a:solidFill>
              </a:rPr>
              <a:t>cModule</a:t>
            </a:r>
            <a:r>
              <a:rPr lang="en-GB" sz="1400" dirty="0"/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Vertex placement inside group: </a:t>
            </a:r>
            <a:r>
              <a:rPr lang="en-GB" sz="1400" b="1" dirty="0"/>
              <a:t>relative positioning </a:t>
            </a:r>
            <a:r>
              <a:rPr lang="en-GB" sz="1400" dirty="0"/>
              <a:t>with</a:t>
            </a:r>
            <a:r>
              <a:rPr lang="en-GB" sz="1400" b="1" dirty="0"/>
              <a:t> </a:t>
            </a:r>
            <a:r>
              <a:rPr lang="en-GB" sz="1400" b="1" dirty="0">
                <a:solidFill>
                  <a:schemeClr val="accent2"/>
                </a:solidFill>
              </a:rPr>
              <a:t>constraints</a:t>
            </a:r>
            <a:endParaRPr lang="en-GB" sz="1400" dirty="0">
              <a:solidFill>
                <a:schemeClr val="accent2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Rules for example: if (valve to instrument) : instrument above valve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Implement </a:t>
            </a:r>
            <a:r>
              <a:rPr lang="en-GB" sz="1400" b="1" dirty="0">
                <a:solidFill>
                  <a:srgbClr val="0000FF"/>
                </a:solidFill>
              </a:rPr>
              <a:t>units</a:t>
            </a:r>
            <a:r>
              <a:rPr lang="en-GB" sz="1400" dirty="0"/>
              <a:t> and </a:t>
            </a:r>
            <a:r>
              <a:rPr lang="en-GB" sz="1400" b="1" dirty="0" err="1">
                <a:solidFill>
                  <a:srgbClr val="00B0F0"/>
                </a:solidFill>
              </a:rPr>
              <a:t>cModules</a:t>
            </a:r>
            <a:r>
              <a:rPr lang="en-GB" sz="1400" dirty="0"/>
              <a:t> as groups (containers) with </a:t>
            </a:r>
            <a:r>
              <a:rPr lang="en-GB" sz="1400" dirty="0" err="1"/>
              <a:t>mxGraph</a:t>
            </a:r>
            <a:r>
              <a:rPr lang="en-GB" sz="1400" dirty="0"/>
              <a:t> API.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Count </a:t>
            </a:r>
            <a:r>
              <a:rPr lang="en-GB" sz="1400" b="1" dirty="0">
                <a:solidFill>
                  <a:srgbClr val="0000FF"/>
                </a:solidFill>
              </a:rPr>
              <a:t>units</a:t>
            </a:r>
            <a:r>
              <a:rPr lang="en-GB" sz="1400" dirty="0"/>
              <a:t> to construct </a:t>
            </a:r>
            <a:r>
              <a:rPr lang="en-GB" sz="1400" b="1" dirty="0">
                <a:solidFill>
                  <a:srgbClr val="7030A0"/>
                </a:solidFill>
              </a:rPr>
              <a:t>general grid layout</a:t>
            </a:r>
            <a:r>
              <a:rPr lang="en-GB" sz="1400" dirty="0"/>
              <a:t>.</a:t>
            </a:r>
          </a:p>
          <a:p>
            <a:pPr algn="just"/>
            <a:endParaRPr lang="en-GB" sz="1400" dirty="0"/>
          </a:p>
        </p:txBody>
      </p:sp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407625" y="3859073"/>
            <a:ext cx="2258285" cy="2188849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1407626" y="385907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(0, 0)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2" name="Rechteck 111"/>
          <p:cNvSpPr/>
          <p:nvPr/>
        </p:nvSpPr>
        <p:spPr>
          <a:xfrm>
            <a:off x="272335" y="4949785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(-0.5,0.5)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3665910" y="604792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(1, 1)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9" name="Rechteck 118"/>
          <p:cNvSpPr/>
          <p:nvPr/>
        </p:nvSpPr>
        <p:spPr>
          <a:xfrm>
            <a:off x="2513585" y="4954697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(0.5, 0.5)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99753" y="3046058"/>
            <a:ext cx="12092247" cy="728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400" b="1" dirty="0"/>
              <a:t>Relative Positioning</a:t>
            </a:r>
          </a:p>
          <a:p>
            <a:pPr marL="0" indent="0" algn="just">
              <a:buNone/>
            </a:pPr>
            <a:r>
              <a:rPr lang="en-GB" sz="1400" b="1" dirty="0"/>
              <a:t>               </a:t>
            </a:r>
            <a:r>
              <a:rPr lang="en-GB" sz="1200" b="1" dirty="0"/>
              <a:t>vertex placement                                  		               group placement		                                      group placement                               </a:t>
            </a:r>
            <a:r>
              <a:rPr lang="en-GB" sz="1200" dirty="0"/>
              <a:t>… (recursively)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2840765" y="3665009"/>
            <a:ext cx="907625" cy="262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000" b="1" dirty="0">
                <a:solidFill>
                  <a:srgbClr val="00B0F0"/>
                </a:solidFill>
              </a:rPr>
              <a:t>Parent vertex</a:t>
            </a:r>
          </a:p>
        </p:txBody>
      </p:sp>
      <p:sp>
        <p:nvSpPr>
          <p:cNvPr id="143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5771300" y="3970003"/>
            <a:ext cx="1596044" cy="1546970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361640" y="3936751"/>
            <a:ext cx="2353859" cy="1979702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297909" y="3864707"/>
            <a:ext cx="2473981" cy="211534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hteck 165"/>
          <p:cNvSpPr/>
          <p:nvPr/>
        </p:nvSpPr>
        <p:spPr>
          <a:xfrm>
            <a:off x="6228162" y="4052312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7" name="Rechteck 166"/>
          <p:cNvSpPr/>
          <p:nvPr/>
        </p:nvSpPr>
        <p:spPr>
          <a:xfrm>
            <a:off x="7076294" y="5243115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7079989" y="4947613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9" name="Rechteck 168"/>
          <p:cNvSpPr/>
          <p:nvPr/>
        </p:nvSpPr>
        <p:spPr>
          <a:xfrm>
            <a:off x="7076294" y="5659393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0" name="Rechteck 169"/>
          <p:cNvSpPr/>
          <p:nvPr/>
        </p:nvSpPr>
        <p:spPr>
          <a:xfrm>
            <a:off x="5826692" y="4426431"/>
            <a:ext cx="1013309" cy="105779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1" name="Rechteck 170"/>
          <p:cNvSpPr/>
          <p:nvPr/>
        </p:nvSpPr>
        <p:spPr>
          <a:xfrm>
            <a:off x="6629634" y="5665829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721725" y="3859072"/>
            <a:ext cx="0" cy="22569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855507" y="6248400"/>
            <a:ext cx="29165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/>
          <p:cNvCxnSpPr/>
          <p:nvPr/>
        </p:nvCxnSpPr>
        <p:spPr>
          <a:xfrm>
            <a:off x="5143159" y="3859072"/>
            <a:ext cx="0" cy="21209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/>
          <p:cNvCxnSpPr/>
          <p:nvPr/>
        </p:nvCxnSpPr>
        <p:spPr>
          <a:xfrm>
            <a:off x="5276531" y="6103323"/>
            <a:ext cx="24953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/>
          <p:cNvCxnSpPr/>
          <p:nvPr/>
        </p:nvCxnSpPr>
        <p:spPr>
          <a:xfrm>
            <a:off x="1274253" y="3859072"/>
            <a:ext cx="0" cy="2188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>
            <a:off x="1407625" y="6185873"/>
            <a:ext cx="22582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>
          <a:xfrm>
            <a:off x="3665910" y="3859072"/>
            <a:ext cx="2105390" cy="1109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 flipV="1">
            <a:off x="3665910" y="5516973"/>
            <a:ext cx="2105390" cy="53094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endCxn id="181" idx="0"/>
          </p:cNvCxnSpPr>
          <p:nvPr/>
        </p:nvCxnSpPr>
        <p:spPr>
          <a:xfrm>
            <a:off x="7771890" y="3859072"/>
            <a:ext cx="2545879" cy="563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7771890" y="4990365"/>
            <a:ext cx="2545879" cy="98968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pieren 65"/>
          <p:cNvGrpSpPr/>
          <p:nvPr/>
        </p:nvGrpSpPr>
        <p:grpSpPr>
          <a:xfrm>
            <a:off x="8859483" y="3864543"/>
            <a:ext cx="2916571" cy="2251480"/>
            <a:chOff x="8859483" y="3864543"/>
            <a:chExt cx="2916571" cy="2251480"/>
          </a:xfrm>
        </p:grpSpPr>
        <p:pic>
          <p:nvPicPr>
            <p:cNvPr id="185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81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hteck 205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7" name="Rechteck 206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0" name="Rechteck 209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Rechteck 210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Rechteck 211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Rechteck 219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3" name="Rechteck 232"/>
          <p:cNvSpPr/>
          <p:nvPr/>
        </p:nvSpPr>
        <p:spPr>
          <a:xfrm>
            <a:off x="7942850" y="2005834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234" name="Rechteck 233"/>
          <p:cNvSpPr/>
          <p:nvPr/>
        </p:nvSpPr>
        <p:spPr>
          <a:xfrm>
            <a:off x="9589979" y="1849310"/>
            <a:ext cx="925047" cy="92504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69" name="Gerade Verbindung mit Pfeil 68"/>
          <p:cNvCxnSpPr>
            <a:stCxn id="233" idx="3"/>
            <a:endCxn id="234" idx="1"/>
          </p:cNvCxnSpPr>
          <p:nvPr/>
        </p:nvCxnSpPr>
        <p:spPr>
          <a:xfrm>
            <a:off x="8554850" y="2311834"/>
            <a:ext cx="103512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234"/>
          <p:cNvCxnSpPr/>
          <p:nvPr/>
        </p:nvCxnSpPr>
        <p:spPr>
          <a:xfrm>
            <a:off x="7807987" y="2005834"/>
            <a:ext cx="0" cy="306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 Verbindung mit Pfeil 235"/>
          <p:cNvCxnSpPr/>
          <p:nvPr/>
        </p:nvCxnSpPr>
        <p:spPr>
          <a:xfrm>
            <a:off x="7934140" y="1888718"/>
            <a:ext cx="30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/>
          <p:cNvCxnSpPr/>
          <p:nvPr/>
        </p:nvCxnSpPr>
        <p:spPr>
          <a:xfrm>
            <a:off x="10639149" y="1849311"/>
            <a:ext cx="2" cy="4625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/>
          <p:cNvCxnSpPr/>
          <p:nvPr/>
        </p:nvCxnSpPr>
        <p:spPr>
          <a:xfrm>
            <a:off x="10058679" y="1741183"/>
            <a:ext cx="455382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feld 240"/>
          <p:cNvSpPr txBox="1"/>
          <p:nvPr/>
        </p:nvSpPr>
        <p:spPr>
          <a:xfrm>
            <a:off x="10598750" y="1953615"/>
            <a:ext cx="605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42" name="Textfeld 241"/>
          <p:cNvSpPr txBox="1"/>
          <p:nvPr/>
        </p:nvSpPr>
        <p:spPr>
          <a:xfrm>
            <a:off x="8752272" y="2290074"/>
            <a:ext cx="667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chemeClr val="accent2"/>
                </a:solidFill>
              </a:rPr>
              <a:t>spacing</a:t>
            </a:r>
          </a:p>
        </p:txBody>
      </p:sp>
      <p:cxnSp>
        <p:nvCxnSpPr>
          <p:cNvPr id="91" name="Gerader Verbinder 90"/>
          <p:cNvCxnSpPr>
            <a:stCxn id="233" idx="0"/>
            <a:endCxn id="233" idx="2"/>
          </p:cNvCxnSpPr>
          <p:nvPr/>
        </p:nvCxnSpPr>
        <p:spPr>
          <a:xfrm>
            <a:off x="8248850" y="2005834"/>
            <a:ext cx="0" cy="612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233" idx="1"/>
            <a:endCxn id="233" idx="3"/>
          </p:cNvCxnSpPr>
          <p:nvPr/>
        </p:nvCxnSpPr>
        <p:spPr>
          <a:xfrm>
            <a:off x="7942850" y="2311834"/>
            <a:ext cx="612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234" idx="0"/>
            <a:endCxn id="234" idx="2"/>
          </p:cNvCxnSpPr>
          <p:nvPr/>
        </p:nvCxnSpPr>
        <p:spPr>
          <a:xfrm>
            <a:off x="10052503" y="1849310"/>
            <a:ext cx="0" cy="9250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234" idx="1"/>
            <a:endCxn id="234" idx="3"/>
          </p:cNvCxnSpPr>
          <p:nvPr/>
        </p:nvCxnSpPr>
        <p:spPr>
          <a:xfrm>
            <a:off x="9589979" y="2311834"/>
            <a:ext cx="92504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7386085" y="1091783"/>
            <a:ext cx="3402747" cy="345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Geometry between neighbouring children</a:t>
            </a:r>
          </a:p>
        </p:txBody>
      </p:sp>
      <p:sp>
        <p:nvSpPr>
          <p:cNvPr id="106" name="Ellipse 105"/>
          <p:cNvSpPr/>
          <p:nvPr/>
        </p:nvSpPr>
        <p:spPr>
          <a:xfrm>
            <a:off x="9392557" y="1648565"/>
            <a:ext cx="1326537" cy="1326537"/>
          </a:xfrm>
          <a:prstGeom prst="ellipse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8" name="Gerade Verbindung mit Pfeil 107"/>
          <p:cNvCxnSpPr/>
          <p:nvPr/>
        </p:nvCxnSpPr>
        <p:spPr>
          <a:xfrm flipH="1">
            <a:off x="9589979" y="2311833"/>
            <a:ext cx="462523" cy="4625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feld 243"/>
              <p:cNvSpPr txBox="1"/>
              <p:nvPr/>
            </p:nvSpPr>
            <p:spPr>
              <a:xfrm>
                <a:off x="9751693" y="2472300"/>
                <a:ext cx="28019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5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de-DE" sz="10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4" name="Textfeld 2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693" y="2472300"/>
                <a:ext cx="280194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Ellipse 244"/>
          <p:cNvSpPr/>
          <p:nvPr/>
        </p:nvSpPr>
        <p:spPr>
          <a:xfrm>
            <a:off x="7918884" y="198186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Ellipse 245"/>
          <p:cNvSpPr/>
          <p:nvPr/>
        </p:nvSpPr>
        <p:spPr>
          <a:xfrm>
            <a:off x="9566013" y="182821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feld 246"/>
              <p:cNvSpPr txBox="1"/>
              <p:nvPr/>
            </p:nvSpPr>
            <p:spPr>
              <a:xfrm>
                <a:off x="10756190" y="1322091"/>
                <a:ext cx="1015888" cy="58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de-DE" sz="1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000" b="1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de-DE" sz="1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sz="1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de-DE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de-DE" sz="1000" b="1" dirty="0"/>
              </a:p>
              <a:p>
                <a:endParaRPr lang="de-DE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Textfeld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190" y="1322091"/>
                <a:ext cx="1015888" cy="5815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Textfeld 247"/>
          <p:cNvSpPr txBox="1"/>
          <p:nvPr/>
        </p:nvSpPr>
        <p:spPr>
          <a:xfrm>
            <a:off x="7894811" y="1975232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(0, 0)</a:t>
            </a:r>
          </a:p>
        </p:txBody>
      </p:sp>
      <p:sp>
        <p:nvSpPr>
          <p:cNvPr id="250" name="Textfeld 249"/>
          <p:cNvSpPr txBox="1"/>
          <p:nvPr/>
        </p:nvSpPr>
        <p:spPr>
          <a:xfrm>
            <a:off x="9529638" y="1828564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</a:t>
            </a:r>
            <a:r>
              <a:rPr lang="de-DE" sz="1200" b="1" i="1" dirty="0"/>
              <a:t>x</a:t>
            </a:r>
            <a:r>
              <a:rPr lang="de-DE" sz="1200" b="1" dirty="0"/>
              <a:t>, </a:t>
            </a:r>
            <a:r>
              <a:rPr lang="de-DE" sz="1200" b="1" i="1" dirty="0"/>
              <a:t>y</a:t>
            </a:r>
            <a:r>
              <a:rPr lang="de-DE" sz="1200" b="1" dirty="0"/>
              <a:t>)</a:t>
            </a:r>
          </a:p>
        </p:txBody>
      </p:sp>
      <p:cxnSp>
        <p:nvCxnSpPr>
          <p:cNvPr id="252" name="Gerade Verbindung mit Pfeil 251"/>
          <p:cNvCxnSpPr/>
          <p:nvPr/>
        </p:nvCxnSpPr>
        <p:spPr>
          <a:xfrm>
            <a:off x="11041101" y="1849310"/>
            <a:ext cx="0" cy="93000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/>
          <p:cNvCxnSpPr/>
          <p:nvPr/>
        </p:nvCxnSpPr>
        <p:spPr>
          <a:xfrm>
            <a:off x="7933779" y="3009436"/>
            <a:ext cx="2580282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feld 253"/>
          <p:cNvSpPr txBox="1"/>
          <p:nvPr/>
        </p:nvSpPr>
        <p:spPr>
          <a:xfrm>
            <a:off x="11020912" y="2184876"/>
            <a:ext cx="6288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00B0F0"/>
                </a:solidFill>
              </a:rPr>
              <a:t>H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cxnSp>
        <p:nvCxnSpPr>
          <p:cNvPr id="259" name="Gerader Verbinder 258"/>
          <p:cNvCxnSpPr/>
          <p:nvPr/>
        </p:nvCxnSpPr>
        <p:spPr>
          <a:xfrm>
            <a:off x="7934140" y="2617834"/>
            <a:ext cx="0" cy="43658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r Verbinder 259"/>
          <p:cNvCxnSpPr/>
          <p:nvPr/>
        </p:nvCxnSpPr>
        <p:spPr>
          <a:xfrm>
            <a:off x="10514061" y="2774357"/>
            <a:ext cx="0" cy="2800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r Verbinder 263"/>
          <p:cNvCxnSpPr/>
          <p:nvPr/>
        </p:nvCxnSpPr>
        <p:spPr>
          <a:xfrm>
            <a:off x="10514061" y="2774357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/>
          <p:cNvCxnSpPr/>
          <p:nvPr/>
        </p:nvCxnSpPr>
        <p:spPr>
          <a:xfrm>
            <a:off x="10514061" y="1849310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/>
          <p:cNvSpPr txBox="1"/>
          <p:nvPr/>
        </p:nvSpPr>
        <p:spPr>
          <a:xfrm>
            <a:off x="8969691" y="2972214"/>
            <a:ext cx="6202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err="1">
                <a:solidFill>
                  <a:srgbClr val="00B0F0"/>
                </a:solidFill>
              </a:rPr>
              <a:t>W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914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Issues and challenges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Image result for gefasoft logo svg">
            <a:extLst>
              <a:ext uri="{FF2B5EF4-FFF2-40B4-BE49-F238E27FC236}">
                <a16:creationId xmlns:a16="http://schemas.microsoft.com/office/drawing/2014/main" id="{5DA2FDA9-D2FA-45F6-9AD2-642CB386E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56E6DA-8F2D-4F02-95E0-EB7B6F24C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363" y="1126808"/>
            <a:ext cx="10890771" cy="5548309"/>
          </a:xfrm>
        </p:spPr>
        <p:txBody>
          <a:bodyPr/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416440" y="1118945"/>
            <a:ext cx="5879064" cy="422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000" dirty="0"/>
              <a:t>Connection to Database</a:t>
            </a:r>
          </a:p>
          <a:p>
            <a:pPr lvl="1" algn="just"/>
            <a:r>
              <a:rPr lang="en-GB" sz="1600" dirty="0"/>
              <a:t>Problem: Tables not in repository</a:t>
            </a:r>
          </a:p>
          <a:p>
            <a:pPr lvl="1" algn="just"/>
            <a:r>
              <a:rPr lang="en-GB" sz="1600" dirty="0"/>
              <a:t>Solution: Added tables to Repository via LC2</a:t>
            </a:r>
          </a:p>
          <a:p>
            <a:pPr algn="just"/>
            <a:endParaRPr lang="en-GB" sz="2000" dirty="0"/>
          </a:p>
          <a:p>
            <a:pPr algn="just"/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531453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Next Sprint – </a:t>
            </a:r>
            <a:r>
              <a:rPr lang="en-US" sz="3200" b="1" dirty="0" err="1">
                <a:solidFill>
                  <a:srgbClr val="339966"/>
                </a:solidFill>
              </a:rPr>
              <a:t>ToDos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Image result for gefasoft logo svg">
            <a:extLst>
              <a:ext uri="{FF2B5EF4-FFF2-40B4-BE49-F238E27FC236}">
                <a16:creationId xmlns:a16="http://schemas.microsoft.com/office/drawing/2014/main" id="{B88C6BB7-9506-441C-AAC0-C315A42FF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156349"/>
          </a:xfrm>
        </p:spPr>
        <p:txBody>
          <a:bodyPr>
            <a:normAutofit fontScale="92500" lnSpcReduction="10000"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 err="1"/>
              <a:t>Boardlet</a:t>
            </a:r>
            <a:r>
              <a:rPr lang="en-GB" sz="2000" dirty="0"/>
              <a:t> Design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Fix floating buttons (side-by-side)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Root node selection also for multiple (with </a:t>
            </a:r>
            <a:r>
              <a:rPr lang="en-GB" sz="1600" dirty="0" err="1"/>
              <a:t>parameters.nodeList</a:t>
            </a:r>
            <a:r>
              <a:rPr lang="en-GB" sz="1600" dirty="0"/>
              <a:t>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Design of root-node-selection input field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Build Hierarchy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Fix to start from selected root node (to work out for multiple)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Database queries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Connect remaining tables to repository with LC2 (instructions in daily-routine notes)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/>
              <a:t>getData</a:t>
            </a:r>
            <a:r>
              <a:rPr lang="en-GB" sz="1600" dirty="0"/>
              <a:t>() generic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/>
              <a:t>pidRootNode</a:t>
            </a:r>
            <a:r>
              <a:rPr lang="en-GB" sz="1600" dirty="0"/>
              <a:t> name query (to display in input field on </a:t>
            </a:r>
            <a:r>
              <a:rPr lang="en-GB" sz="1600" dirty="0" err="1"/>
              <a:t>updateInput</a:t>
            </a:r>
            <a:r>
              <a:rPr lang="en-GB" sz="1600" dirty="0"/>
              <a:t>())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/>
              <a:t>pidNodes</a:t>
            </a:r>
            <a:r>
              <a:rPr lang="en-GB" sz="1600" dirty="0"/>
              <a:t> parameter definition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/>
              <a:t>pidConnections</a:t>
            </a:r>
            <a:r>
              <a:rPr lang="en-GB" sz="1600" dirty="0"/>
              <a:t> parameter definition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Process Variables parameter definition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Animations via sapient-bind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Documentation and Commenting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Modularization of code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/>
              <a:t>JsDocs</a:t>
            </a:r>
            <a:endParaRPr lang="en-GB" sz="1600" dirty="0"/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Testing</a:t>
            </a:r>
          </a:p>
          <a:p>
            <a:pPr algn="just"/>
            <a:endParaRPr lang="en-GB" sz="1400" dirty="0"/>
          </a:p>
          <a:p>
            <a:pPr algn="just"/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67352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10</a:t>
            </a:r>
          </a:p>
        </p:txBody>
      </p: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AB1D2124-FC8F-4BCD-9E0B-43BF17E71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95" y="2194561"/>
            <a:ext cx="11893193" cy="31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84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  <a:uFillTx/>
              </a:rPr>
              <a:t>Dynamic Generation of Modular Industrial Plant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uFillTx/>
              </a:rPr>
              <a:t>Weekly Meeting 11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11 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4" name="Gruppieren 3"/>
          <p:cNvGrpSpPr/>
          <p:nvPr/>
        </p:nvGrpSpPr>
        <p:grpSpPr>
          <a:xfrm>
            <a:off x="686534" y="1010194"/>
            <a:ext cx="6613491" cy="5468849"/>
            <a:chOff x="686534" y="1010194"/>
            <a:chExt cx="6613491" cy="5468849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34" y="1010194"/>
              <a:ext cx="6613491" cy="5468849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5674" y="4384598"/>
              <a:ext cx="1046275" cy="232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/>
          <p:cNvGrpSpPr/>
          <p:nvPr/>
        </p:nvGrpSpPr>
        <p:grpSpPr>
          <a:xfrm>
            <a:off x="703161" y="1010194"/>
            <a:ext cx="6613491" cy="5468849"/>
            <a:chOff x="686534" y="1010194"/>
            <a:chExt cx="6613491" cy="54688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534" y="1010194"/>
              <a:ext cx="6613491" cy="5468849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5674" y="4384598"/>
              <a:ext cx="1046275" cy="2325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 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3" name="Rectangle 2"/>
          <p:cNvSpPr>
            <a:spLocks/>
          </p:cNvSpPr>
          <p:nvPr/>
        </p:nvSpPr>
        <p:spPr>
          <a:xfrm>
            <a:off x="686533" y="3944007"/>
            <a:ext cx="6613491" cy="14758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Boardlet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" y="1120930"/>
            <a:ext cx="4675846" cy="537260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340" y="1454229"/>
            <a:ext cx="5915851" cy="470600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P&amp;ID Viewer - Dashboard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pic>
        <p:nvPicPr>
          <p:cNvPr id="8" name="Inhaltsplatzhalter 7">
            <a:hlinkClick r:id="rId3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470"/>
          <a:stretch/>
        </p:blipFill>
        <p:spPr>
          <a:xfrm>
            <a:off x="302859" y="902126"/>
            <a:ext cx="11586282" cy="5714802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Overview: Data Map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9835496" y="1290457"/>
            <a:ext cx="1744133" cy="2701517"/>
            <a:chOff x="9958647" y="157942"/>
            <a:chExt cx="1853738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6998333" y="2803850"/>
            <a:ext cx="1605340" cy="2438928"/>
            <a:chOff x="9958647" y="157942"/>
            <a:chExt cx="1856481" cy="2438928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4" name="Rechteck 203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connection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6" name="Rechteck 205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value_format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45" name="Rechteck 244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58" name="Rechteck 257"/>
            <p:cNvSpPr>
              <a:spLocks/>
            </p:cNvSpPr>
            <p:nvPr/>
          </p:nvSpPr>
          <p:spPr>
            <a:xfrm>
              <a:off x="9961390" y="233917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35496" y="4347545"/>
            <a:ext cx="1744133" cy="1915848"/>
            <a:chOff x="6968836" y="521661"/>
            <a:chExt cx="1853738" cy="1915848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1" name="Rechteck 130"/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2" name="Rechteck 131"/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68" name="Gruppieren 267"/>
          <p:cNvGrpSpPr/>
          <p:nvPr/>
        </p:nvGrpSpPr>
        <p:grpSpPr>
          <a:xfrm>
            <a:off x="4082494" y="4368347"/>
            <a:ext cx="1853738" cy="2177903"/>
            <a:chOff x="9958647" y="157946"/>
            <a:chExt cx="1853738" cy="2177903"/>
          </a:xfrm>
        </p:grpSpPr>
        <p:sp>
          <p:nvSpPr>
            <p:cNvPr id="269" name="Rechteck 268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270" name="Rechteck 269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71" name="Rechteck 270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272" name="Rechteck 271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273" name="Rechteck 272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4" name="Rechteck 273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5" name="Rechteck 274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6" name="Rechteck 275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595627" y="1264435"/>
            <a:ext cx="2566083" cy="5247497"/>
            <a:chOff x="9954513" y="157942"/>
            <a:chExt cx="1858595" cy="5247497"/>
          </a:xfrm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4" name="Rechteck 283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300" name="Gewinkelter Verbinder 99"/>
          <p:cNvCxnSpPr>
            <a:stCxn id="272" idx="1"/>
            <a:endCxn id="279" idx="3"/>
          </p:cNvCxnSpPr>
          <p:nvPr/>
        </p:nvCxnSpPr>
        <p:spPr>
          <a:xfrm rot="10800000">
            <a:off x="3160712" y="1775669"/>
            <a:ext cx="921782" cy="33574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8601301" y="3830470"/>
            <a:ext cx="1234195" cy="10262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Gewinkelter Verbinder 99"/>
          <p:cNvCxnSpPr>
            <a:stCxn id="206" idx="3"/>
            <a:endCxn id="129" idx="1"/>
          </p:cNvCxnSpPr>
          <p:nvPr/>
        </p:nvCxnSpPr>
        <p:spPr>
          <a:xfrm>
            <a:off x="8601301" y="4088166"/>
            <a:ext cx="1234195" cy="76854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uppieren 419"/>
          <p:cNvGrpSpPr/>
          <p:nvPr/>
        </p:nvGrpSpPr>
        <p:grpSpPr>
          <a:xfrm>
            <a:off x="4077408" y="1264484"/>
            <a:ext cx="1858824" cy="2671893"/>
            <a:chOff x="3480717" y="591995"/>
            <a:chExt cx="1858824" cy="2671893"/>
          </a:xfrm>
        </p:grpSpPr>
        <p:sp>
          <p:nvSpPr>
            <p:cNvPr id="421" name="Rechteck 420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422" name="Rechteck 421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3" name="Rechteck 422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4" name="Rechteck 423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5" name="Rechteck 424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6" name="Rechteck 425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7" name="Rechteck 426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428" name="Rechteck 427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9" name="Rechteck 428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42" name="Rechteck 441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430" name="Gewinkelter Verbinder 99"/>
          <p:cNvCxnSpPr>
            <a:stCxn id="429" idx="3"/>
            <a:endCxn id="203" idx="1"/>
          </p:cNvCxnSpPr>
          <p:nvPr/>
        </p:nvCxnSpPr>
        <p:spPr>
          <a:xfrm flipV="1">
            <a:off x="5936232" y="3315084"/>
            <a:ext cx="1062101" cy="24183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Gewinkelter Verbinder 99"/>
          <p:cNvCxnSpPr>
            <a:stCxn id="424" idx="1"/>
            <a:endCxn id="279" idx="3"/>
          </p:cNvCxnSpPr>
          <p:nvPr/>
        </p:nvCxnSpPr>
        <p:spPr>
          <a:xfrm rot="10800000">
            <a:off x="3160712" y="1775669"/>
            <a:ext cx="921782" cy="5071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Gewinkelter Verbinder 99"/>
          <p:cNvCxnSpPr>
            <a:stCxn id="423" idx="1"/>
            <a:endCxn id="279" idx="3"/>
          </p:cNvCxnSpPr>
          <p:nvPr/>
        </p:nvCxnSpPr>
        <p:spPr>
          <a:xfrm rot="10800000">
            <a:off x="3160712" y="1775669"/>
            <a:ext cx="921782" cy="2577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krümmter Verbinder 6"/>
          <p:cNvCxnSpPr>
            <a:stCxn id="203" idx="3"/>
            <a:endCxn id="225" idx="1"/>
          </p:cNvCxnSpPr>
          <p:nvPr/>
        </p:nvCxnSpPr>
        <p:spPr>
          <a:xfrm flipV="1">
            <a:off x="8601301" y="1801691"/>
            <a:ext cx="1234195" cy="1513393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 rot="17019564">
            <a:off x="8748729" y="2130015"/>
            <a:ext cx="80633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FF0000"/>
                </a:solidFill>
              </a:rPr>
              <a:t>copies</a:t>
            </a:r>
            <a:endParaRPr lang="de-DE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 err="1">
                <a:solidFill>
                  <a:prstClr val="white">
                    <a:lumMod val="50000"/>
                  </a:prstClr>
                </a:solidFill>
              </a:rPr>
              <a:t>Overview</a:t>
            </a:r>
            <a:r>
              <a:rPr lang="en-US" sz="1600" b="1" dirty="0">
                <a:solidFill>
                  <a:prstClr val="white">
                    <a:lumMod val="50000"/>
                  </a:prstClr>
                </a:solidFill>
              </a:rPr>
              <a:t> of tasks: Week 9</a:t>
            </a:r>
            <a:endParaRPr 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12DD02-64ED-4737-8284-81BEB8074EC5}"/>
              </a:ext>
            </a:extLst>
          </p:cNvPr>
          <p:cNvGrpSpPr/>
          <p:nvPr/>
        </p:nvGrpSpPr>
        <p:grpSpPr>
          <a:xfrm>
            <a:off x="611720" y="1010194"/>
            <a:ext cx="6025085" cy="5554243"/>
            <a:chOff x="611720" y="1010194"/>
            <a:chExt cx="6025085" cy="555424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B3870D8-E8AA-4129-A0A2-D088B4BC1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"/>
            <a:stretch/>
          </p:blipFill>
          <p:spPr>
            <a:xfrm>
              <a:off x="621245" y="1010194"/>
              <a:ext cx="6015560" cy="555424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B33D53D-CEA6-4793-AA59-162439CE6782}"/>
                </a:ext>
              </a:extLst>
            </p:cNvPr>
            <p:cNvSpPr/>
            <p:nvPr/>
          </p:nvSpPr>
          <p:spPr>
            <a:xfrm>
              <a:off x="611720" y="2362200"/>
              <a:ext cx="6015560" cy="4191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8263D504-D9AF-421A-B3C5-F51101425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822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Problem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SQL- Query: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Complex SQL Query with LEFT JOIN not possible with </a:t>
            </a:r>
            <a:r>
              <a:rPr lang="en-GB" sz="1900" dirty="0" err="1">
                <a:uFillTx/>
              </a:rPr>
              <a:t>getRecords</a:t>
            </a:r>
            <a:r>
              <a:rPr lang="en-GB" sz="1900" dirty="0">
                <a:uFillTx/>
              </a:rPr>
              <a:t> options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Workaround with </a:t>
            </a:r>
            <a:r>
              <a:rPr lang="en-GB" sz="2000" dirty="0" err="1">
                <a:uFillTx/>
              </a:rPr>
              <a:t>javascript</a:t>
            </a:r>
            <a:r>
              <a:rPr lang="en-GB" sz="2000" dirty="0">
                <a:uFillTx/>
              </a:rPr>
              <a:t>: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2 distinct queries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Left Join Function in </a:t>
            </a:r>
            <a:r>
              <a:rPr lang="en-GB" sz="1600" dirty="0" err="1">
                <a:uFillTx/>
              </a:rPr>
              <a:t>javascript</a:t>
            </a:r>
            <a:r>
              <a:rPr lang="en-GB" sz="1600" dirty="0">
                <a:uFillTx/>
              </a:rPr>
              <a:t> on common attribute.</a:t>
            </a:r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74" y="1664997"/>
            <a:ext cx="4322197" cy="2424528"/>
          </a:xfrm>
          <a:prstGeom prst="rect">
            <a:avLst/>
          </a:prstGeom>
        </p:spPr>
      </p:pic>
      <p:sp>
        <p:nvSpPr>
          <p:cNvPr id="8" name="Rechteck 7"/>
          <p:cNvSpPr>
            <a:spLocks/>
          </p:cNvSpPr>
          <p:nvPr/>
        </p:nvSpPr>
        <p:spPr>
          <a:xfrm>
            <a:off x="9898664" y="3434632"/>
            <a:ext cx="2083733" cy="2596574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  <a:uFillTx/>
              </a:rPr>
              <a:t>l_nodes</a:t>
            </a:r>
            <a:endParaRPr lang="de-DE" dirty="0">
              <a:solidFill>
                <a:srgbClr val="FF0000"/>
              </a:solidFill>
              <a:uFillTx/>
            </a:endParaRPr>
          </a:p>
        </p:txBody>
      </p:sp>
      <p:sp>
        <p:nvSpPr>
          <p:cNvPr id="10" name="Textfeld 9"/>
          <p:cNvSpPr txBox="1">
            <a:spLocks/>
          </p:cNvSpPr>
          <p:nvPr/>
        </p:nvSpPr>
        <p:spPr>
          <a:xfrm>
            <a:off x="9014755" y="6284844"/>
            <a:ext cx="214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uFillTx/>
              </a:rPr>
              <a:t>LEFT</a:t>
            </a:r>
            <a:r>
              <a:rPr lang="de-DE" sz="1400" dirty="0">
                <a:uFillTx/>
              </a:rPr>
              <a:t> </a:t>
            </a:r>
            <a:r>
              <a:rPr lang="de-DE" sz="1400" b="1" dirty="0">
                <a:uFillTx/>
              </a:rPr>
              <a:t>JOIN</a:t>
            </a:r>
            <a:r>
              <a:rPr lang="de-DE" sz="1400" dirty="0">
                <a:uFillTx/>
              </a:rPr>
              <a:t> </a:t>
            </a:r>
          </a:p>
          <a:p>
            <a:pPr algn="ctr"/>
            <a:r>
              <a:rPr lang="de-DE" sz="1400" b="1" dirty="0">
                <a:uFillTx/>
              </a:rPr>
              <a:t>ON</a:t>
            </a:r>
            <a:r>
              <a:rPr lang="de-DE" sz="1400" dirty="0">
                <a:uFillTx/>
              </a:rPr>
              <a:t>  tree.id = </a:t>
            </a:r>
            <a:r>
              <a:rPr lang="de-DE" sz="1400" dirty="0" err="1">
                <a:uFillTx/>
              </a:rPr>
              <a:t>vertex.node</a:t>
            </a:r>
            <a:endParaRPr lang="de-DE" sz="1400" dirty="0">
              <a:uFillTx/>
            </a:endParaRPr>
          </a:p>
        </p:txBody>
      </p:sp>
      <p:sp>
        <p:nvSpPr>
          <p:cNvPr id="11" name="Rechteck 10"/>
          <p:cNvSpPr>
            <a:spLocks/>
          </p:cNvSpPr>
          <p:nvPr/>
        </p:nvSpPr>
        <p:spPr>
          <a:xfrm>
            <a:off x="8072512" y="3815614"/>
            <a:ext cx="3909883" cy="2007777"/>
          </a:xfrm>
          <a:prstGeom prst="rect">
            <a:avLst/>
          </a:prstGeom>
          <a:solidFill>
            <a:srgbClr val="00B050">
              <a:alpha val="3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B050"/>
                </a:solidFill>
                <a:uFillTx/>
              </a:rPr>
              <a:t>Wanted</a:t>
            </a:r>
            <a:r>
              <a:rPr lang="de-DE" dirty="0">
                <a:solidFill>
                  <a:srgbClr val="00B050"/>
                </a:solidFill>
                <a:uFillTx/>
              </a:rPr>
              <a:t> Query Data</a:t>
            </a:r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</p:txBody>
      </p:sp>
      <p:sp>
        <p:nvSpPr>
          <p:cNvPr id="4" name="Pfeil nach unten 3"/>
          <p:cNvSpPr>
            <a:spLocks/>
          </p:cNvSpPr>
          <p:nvPr/>
        </p:nvSpPr>
        <p:spPr>
          <a:xfrm>
            <a:off x="9912415" y="5719478"/>
            <a:ext cx="159440" cy="50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7" name="Rechteck 6"/>
          <p:cNvSpPr>
            <a:spLocks/>
          </p:cNvSpPr>
          <p:nvPr/>
        </p:nvSpPr>
        <p:spPr>
          <a:xfrm>
            <a:off x="8072512" y="4174416"/>
            <a:ext cx="2014584" cy="1648975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FF"/>
                </a:solidFill>
                <a:uFillTx/>
              </a:rPr>
              <a:t>visu_vertices</a:t>
            </a:r>
            <a:endParaRPr lang="de-DE" dirty="0">
              <a:solidFill>
                <a:srgbClr val="0000FF"/>
              </a:solidFill>
              <a:uFillTx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8326581" y="1010194"/>
            <a:ext cx="1853738" cy="2177903"/>
            <a:chOff x="9958647" y="157946"/>
            <a:chExt cx="1853738" cy="2177903"/>
          </a:xfrm>
        </p:grpSpPr>
        <p:sp>
          <p:nvSpPr>
            <p:cNvPr id="13" name="Rechteck 12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14" name="Rechteck 13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" name="Rechteck 14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6" name="Rechteck 15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17" name="Rechteck 16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8" name="Rechteck 17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9" name="Rechteck 18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0" name="Rechteck 19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5221753" y="1263832"/>
            <a:ext cx="2587709" cy="5247497"/>
            <a:chOff x="9954513" y="157942"/>
            <a:chExt cx="1858595" cy="5247497"/>
          </a:xfrm>
        </p:grpSpPr>
        <p:sp>
          <p:nvSpPr>
            <p:cNvPr id="22" name="Rechteck 21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3" name="Rechteck 2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4" name="Rechteck 23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5" name="Rechteck 24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6" name="Rechteck 25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" name="Rechteck 26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" name="Rechteck 27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" name="Rechteck 28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" name="Rechteck 29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1" name="Rechteck 30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2" name="Rechteck 31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33" name="Rechteck 32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4" name="Rechteck 33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5" name="Rechteck 34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6" name="Rechteck 35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7" name="Rechteck 36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8" name="Rechteck 37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9" name="Rechteck 38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40" name="Rechteck 39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1" name="Rechteck 40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42" name="Gewinkelter Verbinder 99"/>
          <p:cNvCxnSpPr>
            <a:stCxn id="16" idx="1"/>
            <a:endCxn id="23" idx="3"/>
          </p:cNvCxnSpPr>
          <p:nvPr/>
        </p:nvCxnSpPr>
        <p:spPr>
          <a:xfrm rot="10800000" flipV="1">
            <a:off x="7808457" y="1774948"/>
            <a:ext cx="518125" cy="1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feil nach unten 42"/>
          <p:cNvSpPr>
            <a:spLocks/>
          </p:cNvSpPr>
          <p:nvPr/>
        </p:nvSpPr>
        <p:spPr>
          <a:xfrm>
            <a:off x="2144684" y="5048141"/>
            <a:ext cx="274320" cy="377966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Solution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5" name="Grafik 44"/>
          <p:cNvPicPr>
            <a:picLocks noChangeAspect="1"/>
          </p:cNvPicPr>
          <p:nvPr/>
        </p:nvPicPr>
        <p:blipFill rotWithShape="1">
          <a:blip r:embed="rId3"/>
          <a:srcRect t="44363" r="61477"/>
          <a:stretch/>
        </p:blipFill>
        <p:spPr>
          <a:xfrm>
            <a:off x="9591611" y="3171995"/>
            <a:ext cx="1510866" cy="1449268"/>
          </a:xfrm>
          <a:prstGeom prst="rect">
            <a:avLst/>
          </a:prstGeom>
        </p:spPr>
      </p:pic>
      <p:sp>
        <p:nvSpPr>
          <p:cNvPr id="51" name="Textfeld 50"/>
          <p:cNvSpPr txBox="1">
            <a:spLocks/>
          </p:cNvSpPr>
          <p:nvPr/>
        </p:nvSpPr>
        <p:spPr>
          <a:xfrm>
            <a:off x="1211798" y="2369743"/>
            <a:ext cx="128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Selection</a:t>
            </a:r>
          </a:p>
        </p:txBody>
      </p:sp>
      <p:sp>
        <p:nvSpPr>
          <p:cNvPr id="52" name="Textfeld 51"/>
          <p:cNvSpPr txBox="1">
            <a:spLocks/>
          </p:cNvSpPr>
          <p:nvPr/>
        </p:nvSpPr>
        <p:spPr>
          <a:xfrm>
            <a:off x="5454019" y="2369743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DB-Query</a:t>
            </a:r>
          </a:p>
        </p:txBody>
      </p:sp>
      <p:sp>
        <p:nvSpPr>
          <p:cNvPr id="53" name="Textfeld 52"/>
          <p:cNvSpPr txBox="1">
            <a:spLocks/>
          </p:cNvSpPr>
          <p:nvPr/>
        </p:nvSpPr>
        <p:spPr>
          <a:xfrm>
            <a:off x="9519928" y="2360819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buildHierarchy</a:t>
            </a:r>
          </a:p>
        </p:txBody>
      </p:sp>
      <p:sp>
        <p:nvSpPr>
          <p:cNvPr id="58" name="Pfeil nach rechts 57"/>
          <p:cNvSpPr>
            <a:spLocks/>
          </p:cNvSpPr>
          <p:nvPr/>
        </p:nvSpPr>
        <p:spPr>
          <a:xfrm>
            <a:off x="3806031" y="3577562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59" name="Pfeil nach rechts 58"/>
          <p:cNvSpPr>
            <a:spLocks/>
          </p:cNvSpPr>
          <p:nvPr/>
        </p:nvSpPr>
        <p:spPr>
          <a:xfrm>
            <a:off x="8275526" y="3568635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64" name="Rechteck 63"/>
          <p:cNvSpPr>
            <a:spLocks/>
          </p:cNvSpPr>
          <p:nvPr/>
        </p:nvSpPr>
        <p:spPr>
          <a:xfrm>
            <a:off x="499136" y="3568635"/>
            <a:ext cx="2699193" cy="109577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499136" y="4905164"/>
            <a:ext cx="3183401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If ‘Legato’ root node selected, ask for another selection. If not, record </a:t>
            </a:r>
            <a:r>
              <a:rPr lang="en-GB" sz="1600" dirty="0" err="1">
                <a:uFillTx/>
              </a:rPr>
              <a:t>rootId</a:t>
            </a:r>
            <a:endParaRPr lang="en-GB" sz="16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4355869" y="4905165"/>
            <a:ext cx="3566160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Query all after selected root node id:</a:t>
            </a:r>
          </a:p>
          <a:p>
            <a:pPr marL="0" indent="0">
              <a:lnSpc>
                <a:spcPct val="7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SELECT</a:t>
            </a:r>
            <a:r>
              <a:rPr lang="en-GB" sz="1500" dirty="0">
                <a:uFillTx/>
              </a:rPr>
              <a:t> * </a:t>
            </a:r>
            <a:r>
              <a:rPr lang="en-GB" sz="1500" b="1" dirty="0">
                <a:uFillTx/>
              </a:rPr>
              <a:t>FROM   </a:t>
            </a:r>
            <a:r>
              <a:rPr lang="en-GB" sz="1500" dirty="0">
                <a:uFillTx/>
              </a:rPr>
              <a:t> </a:t>
            </a:r>
            <a:r>
              <a:rPr lang="en-GB" sz="1500" dirty="0" err="1">
                <a:uFillTx/>
              </a:rPr>
              <a:t>l_nodes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LEFT JOIN    </a:t>
            </a:r>
            <a:r>
              <a:rPr lang="en-GB" sz="1500" dirty="0" err="1">
                <a:uFillTx/>
              </a:rPr>
              <a:t>prj_prc_visu_vertices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ON</a:t>
            </a:r>
            <a:r>
              <a:rPr lang="en-GB" sz="1500" dirty="0">
                <a:uFillTx/>
              </a:rPr>
              <a:t>    node = parent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WHERE    </a:t>
            </a:r>
            <a:r>
              <a:rPr lang="en-GB" sz="1500" dirty="0">
                <a:uFillTx/>
              </a:rPr>
              <a:t>l_nodes.id &gt;= </a:t>
            </a:r>
            <a:r>
              <a:rPr lang="en-GB" sz="1500" dirty="0" err="1">
                <a:uFillTx/>
              </a:rPr>
              <a:t>rootId</a:t>
            </a:r>
            <a:r>
              <a:rPr lang="en-GB" sz="1500" dirty="0">
                <a:uFillTx/>
              </a:rPr>
              <a:t>;</a:t>
            </a: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8803178" y="4905166"/>
            <a:ext cx="3388822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Starting from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Filter out non descendants of selected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Extract children of descendants via parent attributes.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Build hierarchy for root node and descendants.</a:t>
            </a:r>
            <a:endParaRPr lang="en-GB" sz="15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380065" y="1201938"/>
            <a:ext cx="11371007" cy="69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Query all after selection and filter afterwards in buildHierarchy function.</a:t>
            </a:r>
          </a:p>
          <a:p>
            <a:pPr marL="0" indent="0">
              <a:buNone/>
            </a:pPr>
            <a:endParaRPr lang="en-GB" sz="1400" dirty="0">
              <a:uFillTx/>
            </a:endParaRPr>
          </a:p>
        </p:txBody>
      </p:sp>
      <p:pic>
        <p:nvPicPr>
          <p:cNvPr id="71" name="Grafik 70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9085811" y="64850"/>
            <a:ext cx="2969177" cy="2226883"/>
          </a:xfrm>
          <a:prstGeom prst="rect">
            <a:avLst/>
          </a:prstGeom>
        </p:spPr>
      </p:pic>
      <p:grpSp>
        <p:nvGrpSpPr>
          <p:cNvPr id="77" name="Gruppieren 76"/>
          <p:cNvGrpSpPr/>
          <p:nvPr/>
        </p:nvGrpSpPr>
        <p:grpSpPr>
          <a:xfrm>
            <a:off x="4640150" y="2926200"/>
            <a:ext cx="2775016" cy="1350491"/>
            <a:chOff x="4640150" y="2926200"/>
            <a:chExt cx="2775016" cy="1350491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 rotWithShape="1">
            <a:blip r:embed="rId3" cstate="hqprint"/>
            <a:srcRect t="44843"/>
            <a:stretch/>
          </p:blipFill>
          <p:spPr>
            <a:xfrm>
              <a:off x="4760810" y="3285621"/>
              <a:ext cx="2609521" cy="955962"/>
            </a:xfrm>
            <a:prstGeom prst="rect">
              <a:avLst/>
            </a:prstGeom>
          </p:spPr>
        </p:pic>
        <p:sp>
          <p:nvSpPr>
            <p:cNvPr id="65" name="Rechteck 64"/>
            <p:cNvSpPr>
              <a:spLocks/>
            </p:cNvSpPr>
            <p:nvPr/>
          </p:nvSpPr>
          <p:spPr>
            <a:xfrm>
              <a:off x="4715973" y="3180919"/>
              <a:ext cx="2699193" cy="109577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uFillTx/>
              </a:endParaRPr>
            </a:p>
          </p:txBody>
        </p:sp>
        <p:sp>
          <p:nvSpPr>
            <p:cNvPr id="73" name="Textfeld 72"/>
            <p:cNvSpPr txBox="1">
              <a:spLocks/>
            </p:cNvSpPr>
            <p:nvPr/>
          </p:nvSpPr>
          <p:spPr>
            <a:xfrm>
              <a:off x="4640150" y="2926200"/>
              <a:ext cx="841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&gt;= </a:t>
              </a:r>
              <a:r>
                <a:rPr lang="de-DE" sz="1200" dirty="0" err="1">
                  <a:solidFill>
                    <a:srgbClr val="FF0000"/>
                  </a:solidFill>
                  <a:uFillTx/>
                </a:rPr>
                <a:t>rootId</a:t>
              </a:r>
              <a:r>
                <a:rPr lang="de-DE" sz="1200" dirty="0">
                  <a:solidFill>
                    <a:srgbClr val="FF0000"/>
                  </a:solidFill>
                  <a:uFillTx/>
                </a:rPr>
                <a:t> </a:t>
              </a:r>
            </a:p>
          </p:txBody>
        </p:sp>
        <p:sp>
          <p:nvSpPr>
            <p:cNvPr id="74" name="Ellipse 73"/>
            <p:cNvSpPr>
              <a:spLocks/>
            </p:cNvSpPr>
            <p:nvPr/>
          </p:nvSpPr>
          <p:spPr>
            <a:xfrm>
              <a:off x="5562601" y="3298831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grpSp>
        <p:nvGrpSpPr>
          <p:cNvPr id="76" name="Gruppieren 75"/>
          <p:cNvGrpSpPr/>
          <p:nvPr/>
        </p:nvGrpSpPr>
        <p:grpSpPr>
          <a:xfrm>
            <a:off x="546245" y="2888092"/>
            <a:ext cx="2609521" cy="1733171"/>
            <a:chOff x="546245" y="2888092"/>
            <a:chExt cx="2609521" cy="1733171"/>
          </a:xfrm>
        </p:grpSpPr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50" name="Pfeil nach rechts 49"/>
            <p:cNvSpPr>
              <a:spLocks/>
            </p:cNvSpPr>
            <p:nvPr/>
          </p:nvSpPr>
          <p:spPr>
            <a:xfrm rot="2996597">
              <a:off x="1177338" y="3502536"/>
              <a:ext cx="239301" cy="19537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  <p:sp>
          <p:nvSpPr>
            <p:cNvPr id="72" name="Textfeld 71"/>
            <p:cNvSpPr txBox="1">
              <a:spLocks/>
            </p:cNvSpPr>
            <p:nvPr/>
          </p:nvSpPr>
          <p:spPr>
            <a:xfrm>
              <a:off x="551630" y="3114121"/>
              <a:ext cx="8419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selected root</a:t>
              </a:r>
            </a:p>
          </p:txBody>
        </p:sp>
        <p:sp>
          <p:nvSpPr>
            <p:cNvPr id="75" name="Ellipse 74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Solution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5" name="Grafik 44"/>
          <p:cNvPicPr>
            <a:picLocks noChangeAspect="1"/>
          </p:cNvPicPr>
          <p:nvPr/>
        </p:nvPicPr>
        <p:blipFill rotWithShape="1">
          <a:blip r:embed="rId3"/>
          <a:srcRect t="44363" r="61477"/>
          <a:stretch/>
        </p:blipFill>
        <p:spPr>
          <a:xfrm>
            <a:off x="9591611" y="3171995"/>
            <a:ext cx="1510866" cy="1449268"/>
          </a:xfrm>
          <a:prstGeom prst="rect">
            <a:avLst/>
          </a:prstGeom>
        </p:spPr>
      </p:pic>
      <p:sp>
        <p:nvSpPr>
          <p:cNvPr id="51" name="Textfeld 50"/>
          <p:cNvSpPr txBox="1">
            <a:spLocks/>
          </p:cNvSpPr>
          <p:nvPr/>
        </p:nvSpPr>
        <p:spPr>
          <a:xfrm>
            <a:off x="1211798" y="2369743"/>
            <a:ext cx="128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Selection</a:t>
            </a:r>
          </a:p>
        </p:txBody>
      </p:sp>
      <p:sp>
        <p:nvSpPr>
          <p:cNvPr id="52" name="Textfeld 51"/>
          <p:cNvSpPr txBox="1">
            <a:spLocks/>
          </p:cNvSpPr>
          <p:nvPr/>
        </p:nvSpPr>
        <p:spPr>
          <a:xfrm>
            <a:off x="5454019" y="2369743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DB-Query</a:t>
            </a:r>
          </a:p>
        </p:txBody>
      </p:sp>
      <p:sp>
        <p:nvSpPr>
          <p:cNvPr id="53" name="Textfeld 52"/>
          <p:cNvSpPr txBox="1">
            <a:spLocks/>
          </p:cNvSpPr>
          <p:nvPr/>
        </p:nvSpPr>
        <p:spPr>
          <a:xfrm>
            <a:off x="9519928" y="2360819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buildHierarchy</a:t>
            </a:r>
          </a:p>
        </p:txBody>
      </p:sp>
      <p:sp>
        <p:nvSpPr>
          <p:cNvPr id="58" name="Pfeil nach rechts 57"/>
          <p:cNvSpPr>
            <a:spLocks/>
          </p:cNvSpPr>
          <p:nvPr/>
        </p:nvSpPr>
        <p:spPr>
          <a:xfrm>
            <a:off x="3806031" y="3577562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59" name="Pfeil nach rechts 58"/>
          <p:cNvSpPr>
            <a:spLocks/>
          </p:cNvSpPr>
          <p:nvPr/>
        </p:nvSpPr>
        <p:spPr>
          <a:xfrm>
            <a:off x="8275526" y="3568635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64" name="Rechteck 63"/>
          <p:cNvSpPr>
            <a:spLocks/>
          </p:cNvSpPr>
          <p:nvPr/>
        </p:nvSpPr>
        <p:spPr>
          <a:xfrm>
            <a:off x="499136" y="3568635"/>
            <a:ext cx="2699193" cy="109577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499136" y="4905164"/>
            <a:ext cx="3183401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If ‘Legato’ root node selected, ask for another selection. If not, record </a:t>
            </a:r>
            <a:r>
              <a:rPr lang="en-GB" sz="1600" dirty="0" err="1">
                <a:uFillTx/>
              </a:rPr>
              <a:t>rootId</a:t>
            </a:r>
            <a:endParaRPr lang="en-GB" sz="16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4355869" y="4905165"/>
            <a:ext cx="3566160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Query all after selected root node id:</a:t>
            </a:r>
          </a:p>
          <a:p>
            <a:pPr marL="0" indent="0">
              <a:lnSpc>
                <a:spcPct val="7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SELECT</a:t>
            </a:r>
            <a:r>
              <a:rPr lang="en-GB" sz="1500" dirty="0">
                <a:uFillTx/>
              </a:rPr>
              <a:t> * </a:t>
            </a:r>
            <a:r>
              <a:rPr lang="en-GB" sz="1500" b="1" dirty="0">
                <a:uFillTx/>
              </a:rPr>
              <a:t>FROM   </a:t>
            </a:r>
            <a:r>
              <a:rPr lang="en-GB" sz="1500" dirty="0">
                <a:uFillTx/>
              </a:rPr>
              <a:t> </a:t>
            </a:r>
            <a:r>
              <a:rPr lang="en-GB" sz="1500" dirty="0" err="1">
                <a:uFillTx/>
              </a:rPr>
              <a:t>l_nodes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LEFT JOIN    </a:t>
            </a:r>
            <a:r>
              <a:rPr lang="en-GB" sz="1500" dirty="0" err="1">
                <a:uFillTx/>
              </a:rPr>
              <a:t>prj_prc_visu_vertices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ON</a:t>
            </a:r>
            <a:r>
              <a:rPr lang="en-GB" sz="1500" dirty="0">
                <a:uFillTx/>
              </a:rPr>
              <a:t>    node = parent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WHERE    </a:t>
            </a:r>
            <a:r>
              <a:rPr lang="en-GB" sz="1500" dirty="0">
                <a:uFillTx/>
              </a:rPr>
              <a:t>l_nodes.id &gt;= </a:t>
            </a:r>
            <a:r>
              <a:rPr lang="en-GB" sz="1500" dirty="0" err="1">
                <a:uFillTx/>
              </a:rPr>
              <a:t>rootId</a:t>
            </a:r>
            <a:r>
              <a:rPr lang="en-GB" sz="1500" dirty="0">
                <a:uFillTx/>
              </a:rPr>
              <a:t>;</a:t>
            </a: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8803178" y="4905166"/>
            <a:ext cx="3388822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Starting from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Filter out non descendants of selected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Extract children of descendants via parent attributes.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Build hierarchy for root node and descendants.</a:t>
            </a:r>
            <a:endParaRPr lang="en-GB" sz="15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380065" y="1201938"/>
            <a:ext cx="11371007" cy="69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Query all after selection and filter afterwards in buildHierarchy function.</a:t>
            </a:r>
          </a:p>
          <a:p>
            <a:pPr marL="0" indent="0">
              <a:buNone/>
            </a:pPr>
            <a:endParaRPr lang="en-GB" sz="1400" dirty="0">
              <a:uFillTx/>
            </a:endParaRPr>
          </a:p>
        </p:txBody>
      </p:sp>
      <p:pic>
        <p:nvPicPr>
          <p:cNvPr id="71" name="Grafik 70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9085811" y="64850"/>
            <a:ext cx="2969177" cy="2226883"/>
          </a:xfrm>
          <a:prstGeom prst="rect">
            <a:avLst/>
          </a:prstGeom>
        </p:spPr>
      </p:pic>
      <p:grpSp>
        <p:nvGrpSpPr>
          <p:cNvPr id="77" name="Gruppieren 76"/>
          <p:cNvGrpSpPr/>
          <p:nvPr/>
        </p:nvGrpSpPr>
        <p:grpSpPr>
          <a:xfrm>
            <a:off x="4640150" y="2926200"/>
            <a:ext cx="2775016" cy="1350491"/>
            <a:chOff x="4640150" y="2926200"/>
            <a:chExt cx="2775016" cy="1350491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 rotWithShape="1">
            <a:blip r:embed="rId3" cstate="hqprint"/>
            <a:srcRect t="44843"/>
            <a:stretch/>
          </p:blipFill>
          <p:spPr>
            <a:xfrm>
              <a:off x="4760810" y="3285621"/>
              <a:ext cx="2609521" cy="955962"/>
            </a:xfrm>
            <a:prstGeom prst="rect">
              <a:avLst/>
            </a:prstGeom>
          </p:spPr>
        </p:pic>
        <p:sp>
          <p:nvSpPr>
            <p:cNvPr id="65" name="Rechteck 64"/>
            <p:cNvSpPr>
              <a:spLocks/>
            </p:cNvSpPr>
            <p:nvPr/>
          </p:nvSpPr>
          <p:spPr>
            <a:xfrm>
              <a:off x="4715973" y="3180919"/>
              <a:ext cx="2699193" cy="109577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uFillTx/>
              </a:endParaRPr>
            </a:p>
          </p:txBody>
        </p:sp>
        <p:sp>
          <p:nvSpPr>
            <p:cNvPr id="73" name="Textfeld 72"/>
            <p:cNvSpPr txBox="1">
              <a:spLocks/>
            </p:cNvSpPr>
            <p:nvPr/>
          </p:nvSpPr>
          <p:spPr>
            <a:xfrm>
              <a:off x="4640150" y="2926200"/>
              <a:ext cx="841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&gt;= </a:t>
              </a:r>
              <a:r>
                <a:rPr lang="de-DE" sz="1200" dirty="0" err="1">
                  <a:solidFill>
                    <a:srgbClr val="FF0000"/>
                  </a:solidFill>
                  <a:uFillTx/>
                </a:rPr>
                <a:t>rootId</a:t>
              </a:r>
              <a:r>
                <a:rPr lang="de-DE" sz="1200" dirty="0">
                  <a:solidFill>
                    <a:srgbClr val="FF0000"/>
                  </a:solidFill>
                  <a:uFillTx/>
                </a:rPr>
                <a:t> </a:t>
              </a:r>
            </a:p>
          </p:txBody>
        </p:sp>
        <p:sp>
          <p:nvSpPr>
            <p:cNvPr id="74" name="Ellipse 73"/>
            <p:cNvSpPr>
              <a:spLocks/>
            </p:cNvSpPr>
            <p:nvPr/>
          </p:nvSpPr>
          <p:spPr>
            <a:xfrm>
              <a:off x="5562601" y="3298831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grpSp>
        <p:nvGrpSpPr>
          <p:cNvPr id="76" name="Gruppieren 75"/>
          <p:cNvGrpSpPr/>
          <p:nvPr/>
        </p:nvGrpSpPr>
        <p:grpSpPr>
          <a:xfrm>
            <a:off x="546245" y="2888092"/>
            <a:ext cx="2609521" cy="1733171"/>
            <a:chOff x="546245" y="2888092"/>
            <a:chExt cx="2609521" cy="1733171"/>
          </a:xfrm>
        </p:grpSpPr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50" name="Pfeil nach rechts 49"/>
            <p:cNvSpPr>
              <a:spLocks/>
            </p:cNvSpPr>
            <p:nvPr/>
          </p:nvSpPr>
          <p:spPr>
            <a:xfrm rot="2996597">
              <a:off x="1177338" y="3502536"/>
              <a:ext cx="239301" cy="19537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  <p:sp>
          <p:nvSpPr>
            <p:cNvPr id="72" name="Textfeld 71"/>
            <p:cNvSpPr txBox="1">
              <a:spLocks/>
            </p:cNvSpPr>
            <p:nvPr/>
          </p:nvSpPr>
          <p:spPr>
            <a:xfrm>
              <a:off x="551630" y="3114121"/>
              <a:ext cx="8419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selected root</a:t>
              </a:r>
            </a:p>
          </p:txBody>
        </p:sp>
        <p:sp>
          <p:nvSpPr>
            <p:cNvPr id="75" name="Ellipse 74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2447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Connections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uFillTx/>
              </a:rPr>
              <a:t>Complex SQL Query with LEFT JOIN</a:t>
            </a:r>
          </a:p>
          <a:p>
            <a:r>
              <a:rPr lang="en-GB" sz="2000" dirty="0">
                <a:uFillTx/>
              </a:rPr>
              <a:t>Workaround with </a:t>
            </a:r>
            <a:r>
              <a:rPr lang="en-GB" sz="2000" dirty="0" err="1">
                <a:uFillTx/>
              </a:rPr>
              <a:t>javascript</a:t>
            </a:r>
            <a:r>
              <a:rPr lang="en-GB" sz="2000" dirty="0">
                <a:uFillTx/>
              </a:rPr>
              <a:t>:</a:t>
            </a:r>
          </a:p>
          <a:p>
            <a:pPr lvl="1"/>
            <a:r>
              <a:rPr lang="en-GB" sz="1600" dirty="0">
                <a:uFillTx/>
              </a:rPr>
              <a:t>2 distinct queries</a:t>
            </a:r>
          </a:p>
          <a:p>
            <a:pPr lvl="1"/>
            <a:r>
              <a:rPr lang="en-GB" sz="1600" dirty="0">
                <a:uFillTx/>
              </a:rPr>
              <a:t>Left Join Function in </a:t>
            </a:r>
            <a:r>
              <a:rPr lang="en-GB" sz="1600" dirty="0" err="1">
                <a:uFillTx/>
              </a:rPr>
              <a:t>javascript</a:t>
            </a:r>
            <a:r>
              <a:rPr lang="en-GB" sz="1600" dirty="0">
                <a:uFillTx/>
              </a:rPr>
              <a:t> on common attribute </a:t>
            </a:r>
          </a:p>
          <a:p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sp>
        <p:nvSpPr>
          <p:cNvPr id="8" name="Rechteck 7"/>
          <p:cNvSpPr>
            <a:spLocks/>
          </p:cNvSpPr>
          <p:nvPr/>
        </p:nvSpPr>
        <p:spPr>
          <a:xfrm>
            <a:off x="9574468" y="2947395"/>
            <a:ext cx="2083733" cy="2596574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  <a:uFillTx/>
              </a:rPr>
              <a:t>l_nodes</a:t>
            </a:r>
            <a:endParaRPr lang="de-DE" dirty="0">
              <a:solidFill>
                <a:srgbClr val="FF0000"/>
              </a:solidFill>
              <a:uFillTx/>
            </a:endParaRPr>
          </a:p>
        </p:txBody>
      </p:sp>
      <p:sp>
        <p:nvSpPr>
          <p:cNvPr id="10" name="Textfeld 9"/>
          <p:cNvSpPr txBox="1">
            <a:spLocks/>
          </p:cNvSpPr>
          <p:nvPr/>
        </p:nvSpPr>
        <p:spPr>
          <a:xfrm>
            <a:off x="8690559" y="5797607"/>
            <a:ext cx="214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uFillTx/>
              </a:rPr>
              <a:t>LEFT</a:t>
            </a:r>
            <a:r>
              <a:rPr lang="de-DE" sz="1400" dirty="0">
                <a:uFillTx/>
              </a:rPr>
              <a:t> </a:t>
            </a:r>
            <a:r>
              <a:rPr lang="de-DE" sz="1400" b="1" dirty="0">
                <a:uFillTx/>
              </a:rPr>
              <a:t>JOIN</a:t>
            </a:r>
            <a:r>
              <a:rPr lang="de-DE" sz="1400" dirty="0">
                <a:uFillTx/>
              </a:rPr>
              <a:t> </a:t>
            </a:r>
          </a:p>
          <a:p>
            <a:pPr algn="ctr"/>
            <a:r>
              <a:rPr lang="de-DE" sz="1400" b="1" dirty="0">
                <a:uFillTx/>
              </a:rPr>
              <a:t>ON</a:t>
            </a:r>
            <a:r>
              <a:rPr lang="de-DE" sz="1400" dirty="0">
                <a:uFillTx/>
              </a:rPr>
              <a:t>  tree.id = </a:t>
            </a:r>
            <a:r>
              <a:rPr lang="de-DE" sz="1400" dirty="0" err="1">
                <a:uFillTx/>
              </a:rPr>
              <a:t>vertex.node</a:t>
            </a:r>
            <a:endParaRPr lang="de-DE" sz="1400" dirty="0">
              <a:uFillTx/>
            </a:endParaRPr>
          </a:p>
        </p:txBody>
      </p:sp>
      <p:sp>
        <p:nvSpPr>
          <p:cNvPr id="11" name="Rechteck 10"/>
          <p:cNvSpPr>
            <a:spLocks/>
          </p:cNvSpPr>
          <p:nvPr/>
        </p:nvSpPr>
        <p:spPr>
          <a:xfrm>
            <a:off x="7748316" y="3328377"/>
            <a:ext cx="3909883" cy="2007777"/>
          </a:xfrm>
          <a:prstGeom prst="rect">
            <a:avLst/>
          </a:prstGeom>
          <a:solidFill>
            <a:srgbClr val="00B050">
              <a:alpha val="3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B050"/>
                </a:solidFill>
                <a:uFillTx/>
              </a:rPr>
              <a:t>Wanted</a:t>
            </a:r>
            <a:r>
              <a:rPr lang="de-DE" dirty="0">
                <a:solidFill>
                  <a:srgbClr val="00B050"/>
                </a:solidFill>
                <a:uFillTx/>
              </a:rPr>
              <a:t> Query Data</a:t>
            </a:r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</p:txBody>
      </p:sp>
      <p:sp>
        <p:nvSpPr>
          <p:cNvPr id="4" name="Pfeil nach unten 3"/>
          <p:cNvSpPr>
            <a:spLocks/>
          </p:cNvSpPr>
          <p:nvPr/>
        </p:nvSpPr>
        <p:spPr>
          <a:xfrm>
            <a:off x="9588219" y="5232241"/>
            <a:ext cx="159440" cy="50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7" name="Rechteck 6"/>
          <p:cNvSpPr>
            <a:spLocks/>
          </p:cNvSpPr>
          <p:nvPr/>
        </p:nvSpPr>
        <p:spPr>
          <a:xfrm>
            <a:off x="7748316" y="3687179"/>
            <a:ext cx="2014584" cy="1648975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FF"/>
                </a:solidFill>
                <a:uFillTx/>
              </a:rPr>
              <a:t>visu_vertices</a:t>
            </a:r>
            <a:endParaRPr lang="de-DE" dirty="0">
              <a:solidFill>
                <a:srgbClr val="0000FF"/>
              </a:solidFill>
              <a:uFillTx/>
            </a:endParaRPr>
          </a:p>
        </p:txBody>
      </p:sp>
      <p:grpSp>
        <p:nvGrpSpPr>
          <p:cNvPr id="83" name="Gruppieren 82"/>
          <p:cNvGrpSpPr/>
          <p:nvPr/>
        </p:nvGrpSpPr>
        <p:grpSpPr>
          <a:xfrm>
            <a:off x="5195715" y="1810802"/>
            <a:ext cx="1744133" cy="2701517"/>
            <a:chOff x="9958647" y="157942"/>
            <a:chExt cx="1853738" cy="2701517"/>
          </a:xfrm>
        </p:grpSpPr>
        <p:sp>
          <p:nvSpPr>
            <p:cNvPr id="84" name="Rechteck 8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7" name="Rechteck 8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9" name="Rechteck 8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0" name="Rechteck 8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1" name="Rechteck 9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2" name="Rechteck 9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3" name="Rechteck 92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94" name="Gruppieren 93"/>
          <p:cNvGrpSpPr/>
          <p:nvPr/>
        </p:nvGrpSpPr>
        <p:grpSpPr>
          <a:xfrm>
            <a:off x="2603090" y="3266109"/>
            <a:ext cx="1605340" cy="2438928"/>
            <a:chOff x="9958647" y="157942"/>
            <a:chExt cx="1856481" cy="2438928"/>
          </a:xfrm>
        </p:grpSpPr>
        <p:sp>
          <p:nvSpPr>
            <p:cNvPr id="95" name="Rechteck 94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96" name="Rechteck 95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7" name="Rechteck 96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connection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8" name="Rechteck 97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9" name="Rechteck 98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value_format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00" name="Rechteck 99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1" name="Rechteck 100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2" name="Rechteck 101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3" name="Rechteck 102"/>
            <p:cNvSpPr>
              <a:spLocks/>
            </p:cNvSpPr>
            <p:nvPr/>
          </p:nvSpPr>
          <p:spPr>
            <a:xfrm>
              <a:off x="9961390" y="233917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04" name="Gruppieren 103"/>
          <p:cNvGrpSpPr/>
          <p:nvPr/>
        </p:nvGrpSpPr>
        <p:grpSpPr>
          <a:xfrm>
            <a:off x="5195716" y="4676145"/>
            <a:ext cx="1744133" cy="1915848"/>
            <a:chOff x="6968836" y="521661"/>
            <a:chExt cx="1853738" cy="1915848"/>
          </a:xfrm>
        </p:grpSpPr>
        <p:sp>
          <p:nvSpPr>
            <p:cNvPr id="105" name="Rechteck 104"/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06" name="Rechteck 105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07" name="Rechteck 106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08" name="Rechteck 107"/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09" name="Rechteck 108"/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0" name="Rechteck 109"/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1" name="Rechteck 110"/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112" name="Gewinkelter Verbinder 99"/>
          <p:cNvCxnSpPr>
            <a:stCxn id="97" idx="3"/>
            <a:endCxn id="85" idx="1"/>
          </p:cNvCxnSpPr>
          <p:nvPr/>
        </p:nvCxnSpPr>
        <p:spPr>
          <a:xfrm flipV="1">
            <a:off x="4206058" y="2322036"/>
            <a:ext cx="989657" cy="1713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winkelter Verbinder 99"/>
          <p:cNvCxnSpPr>
            <a:stCxn id="98" idx="3"/>
            <a:endCxn id="106" idx="1"/>
          </p:cNvCxnSpPr>
          <p:nvPr/>
        </p:nvCxnSpPr>
        <p:spPr>
          <a:xfrm>
            <a:off x="4206058" y="4292729"/>
            <a:ext cx="989658" cy="8925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winkelter Verbinder 99"/>
          <p:cNvCxnSpPr>
            <a:stCxn id="99" idx="3"/>
            <a:endCxn id="106" idx="1"/>
          </p:cNvCxnSpPr>
          <p:nvPr/>
        </p:nvCxnSpPr>
        <p:spPr>
          <a:xfrm>
            <a:off x="4206058" y="4550425"/>
            <a:ext cx="989658" cy="63488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uppieren 114"/>
          <p:cNvGrpSpPr/>
          <p:nvPr/>
        </p:nvGrpSpPr>
        <p:grpSpPr>
          <a:xfrm>
            <a:off x="272328" y="3151498"/>
            <a:ext cx="1858824" cy="2671893"/>
            <a:chOff x="3480717" y="591995"/>
            <a:chExt cx="1858824" cy="2671893"/>
          </a:xfrm>
        </p:grpSpPr>
        <p:sp>
          <p:nvSpPr>
            <p:cNvPr id="116" name="Rechteck 115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8" name="Rechteck 117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19" name="Rechteck 118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0" name="Rechteck 119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1" name="Rechteck 120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2" name="Rechteck 121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23" name="Rechteck 122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4" name="Rechteck 123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5" name="Rechteck 124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126" name="Gewinkelter Verbinder 99"/>
          <p:cNvCxnSpPr>
            <a:stCxn id="124" idx="3"/>
            <a:endCxn id="96" idx="1"/>
          </p:cNvCxnSpPr>
          <p:nvPr/>
        </p:nvCxnSpPr>
        <p:spPr>
          <a:xfrm flipV="1">
            <a:off x="2131152" y="3777343"/>
            <a:ext cx="471938" cy="16665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Nodes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buildHierarchy()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29" name="Grafik 3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370" y="2098996"/>
            <a:ext cx="4873399" cy="3236775"/>
          </a:xfrm>
          <a:prstGeom prst="rect">
            <a:avLst/>
          </a:prstGeom>
        </p:spPr>
      </p:pic>
      <p:graphicFrame>
        <p:nvGraphicFramePr>
          <p:cNvPr id="330" name="Tabelle 329"/>
          <p:cNvGraphicFramePr>
            <a:graphicFrameLocks noGrp="1"/>
          </p:cNvGraphicFramePr>
          <p:nvPr/>
        </p:nvGraphicFramePr>
        <p:xfrm>
          <a:off x="1114066" y="6328109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1" name="TextBox 62"/>
          <p:cNvSpPr txBox="1">
            <a:spLocks/>
          </p:cNvSpPr>
          <p:nvPr/>
        </p:nvSpPr>
        <p:spPr>
          <a:xfrm>
            <a:off x="1007464" y="6097012"/>
            <a:ext cx="3975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Flat Array (hierarchical relations via parent attribute):</a:t>
            </a:r>
            <a:endParaRPr lang="en-GB" sz="1050" dirty="0">
              <a:uFillTx/>
            </a:endParaRPr>
          </a:p>
        </p:txBody>
      </p:sp>
      <p:sp>
        <p:nvSpPr>
          <p:cNvPr id="333" name="TextBox 62"/>
          <p:cNvSpPr txBox="1">
            <a:spLocks/>
          </p:cNvSpPr>
          <p:nvPr/>
        </p:nvSpPr>
        <p:spPr>
          <a:xfrm>
            <a:off x="6856158" y="6097679"/>
            <a:ext cx="3434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Tree Array (nested hierarchy via children attribute):</a:t>
            </a:r>
            <a:endParaRPr lang="en-GB" sz="1050" dirty="0">
              <a:uFillTx/>
            </a:endParaRPr>
          </a:p>
        </p:txBody>
      </p:sp>
      <p:sp>
        <p:nvSpPr>
          <p:cNvPr id="334" name="TextBox 62"/>
          <p:cNvSpPr txBox="1">
            <a:spLocks/>
          </p:cNvSpPr>
          <p:nvPr/>
        </p:nvSpPr>
        <p:spPr>
          <a:xfrm>
            <a:off x="2089079" y="1509847"/>
            <a:ext cx="216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flatArray</a:t>
            </a:r>
          </a:p>
        </p:txBody>
      </p:sp>
      <p:sp>
        <p:nvSpPr>
          <p:cNvPr id="335" name="TextBox 62"/>
          <p:cNvSpPr txBox="1">
            <a:spLocks/>
          </p:cNvSpPr>
          <p:nvPr/>
        </p:nvSpPr>
        <p:spPr>
          <a:xfrm>
            <a:off x="7531332" y="1570294"/>
            <a:ext cx="275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treeArray</a:t>
            </a:r>
            <a:r>
              <a:rPr lang="en-GB" dirty="0">
                <a:uFillTx/>
              </a:rPr>
              <a:t> </a:t>
            </a:r>
          </a:p>
        </p:txBody>
      </p:sp>
      <p:sp>
        <p:nvSpPr>
          <p:cNvPr id="336" name="Pfeil nach rechts 335"/>
          <p:cNvSpPr>
            <a:spLocks/>
          </p:cNvSpPr>
          <p:nvPr/>
        </p:nvSpPr>
        <p:spPr>
          <a:xfrm>
            <a:off x="5801759" y="3607723"/>
            <a:ext cx="422779" cy="3823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000000"/>
                </a:solidFill>
              </a:ln>
              <a:solidFill>
                <a:schemeClr val="tx1"/>
              </a:solidFill>
              <a:uFillTx/>
            </a:endParaRPr>
          </a:p>
        </p:txBody>
      </p:sp>
      <p:graphicFrame>
        <p:nvGraphicFramePr>
          <p:cNvPr id="338" name="Tabelle 337"/>
          <p:cNvGraphicFramePr>
            <a:graphicFrameLocks noGrp="1"/>
          </p:cNvGraphicFramePr>
          <p:nvPr/>
        </p:nvGraphicFramePr>
        <p:xfrm>
          <a:off x="6924249" y="6328776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62"/>
          <p:cNvSpPr txBox="1">
            <a:spLocks/>
          </p:cNvSpPr>
          <p:nvPr/>
        </p:nvSpPr>
        <p:spPr>
          <a:xfrm>
            <a:off x="4366109" y="3238391"/>
            <a:ext cx="294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uFillTx/>
              </a:rPr>
              <a:t>buildHierarchy(</a:t>
            </a:r>
            <a:r>
              <a:rPr lang="en-GB" i="1" dirty="0">
                <a:uFillTx/>
              </a:rPr>
              <a:t>flatArray</a:t>
            </a:r>
            <a:r>
              <a:rPr lang="en-GB" b="1" i="1" dirty="0">
                <a:uFillTx/>
              </a:rPr>
              <a:t>)</a:t>
            </a:r>
          </a:p>
        </p:txBody>
      </p:sp>
      <p:sp>
        <p:nvSpPr>
          <p:cNvPr id="14" name="TextBox 62"/>
          <p:cNvSpPr txBox="1">
            <a:spLocks/>
          </p:cNvSpPr>
          <p:nvPr/>
        </p:nvSpPr>
        <p:spPr>
          <a:xfrm>
            <a:off x="852068" y="5740254"/>
            <a:ext cx="71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Input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  <p:sp>
        <p:nvSpPr>
          <p:cNvPr id="15" name="TextBox 62"/>
          <p:cNvSpPr txBox="1">
            <a:spLocks/>
          </p:cNvSpPr>
          <p:nvPr/>
        </p:nvSpPr>
        <p:spPr>
          <a:xfrm>
            <a:off x="6686137" y="5740254"/>
            <a:ext cx="9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Output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Nodes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traverseAndSort()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28" name="Grafik 3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82" y="2828410"/>
            <a:ext cx="4873399" cy="2507361"/>
          </a:xfrm>
          <a:prstGeom prst="rect">
            <a:avLst/>
          </a:prstGeom>
        </p:spPr>
      </p:pic>
      <p:pic>
        <p:nvPicPr>
          <p:cNvPr id="329" name="Grafik 3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16" y="2098996"/>
            <a:ext cx="4873399" cy="3236775"/>
          </a:xfrm>
          <a:prstGeom prst="rect">
            <a:avLst/>
          </a:prstGeom>
        </p:spPr>
      </p:pic>
      <p:graphicFrame>
        <p:nvGraphicFramePr>
          <p:cNvPr id="330" name="Tabelle 329"/>
          <p:cNvGraphicFramePr>
            <a:graphicFrameLocks noGrp="1"/>
          </p:cNvGraphicFramePr>
          <p:nvPr/>
        </p:nvGraphicFramePr>
        <p:xfrm>
          <a:off x="1114066" y="6328109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1" name="TextBox 62"/>
          <p:cNvSpPr txBox="1">
            <a:spLocks/>
          </p:cNvSpPr>
          <p:nvPr/>
        </p:nvSpPr>
        <p:spPr>
          <a:xfrm>
            <a:off x="1007465" y="6097012"/>
            <a:ext cx="21172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Tree Array (nested hierarchy):</a:t>
            </a:r>
            <a:endParaRPr lang="en-GB" sz="1050" dirty="0">
              <a:uFillTx/>
            </a:endParaRPr>
          </a:p>
        </p:txBody>
      </p:sp>
      <p:sp>
        <p:nvSpPr>
          <p:cNvPr id="333" name="TextBox 62"/>
          <p:cNvSpPr txBox="1">
            <a:spLocks/>
          </p:cNvSpPr>
          <p:nvPr/>
        </p:nvSpPr>
        <p:spPr>
          <a:xfrm>
            <a:off x="6856158" y="6097679"/>
            <a:ext cx="837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Path Array:</a:t>
            </a:r>
            <a:endParaRPr lang="en-GB" sz="1050" dirty="0">
              <a:uFillTx/>
            </a:endParaRPr>
          </a:p>
        </p:txBody>
      </p:sp>
      <p:sp>
        <p:nvSpPr>
          <p:cNvPr id="334" name="TextBox 62"/>
          <p:cNvSpPr txBox="1">
            <a:spLocks/>
          </p:cNvSpPr>
          <p:nvPr/>
        </p:nvSpPr>
        <p:spPr>
          <a:xfrm>
            <a:off x="2089079" y="1509847"/>
            <a:ext cx="216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nodeTree</a:t>
            </a:r>
          </a:p>
        </p:txBody>
      </p:sp>
      <p:sp>
        <p:nvSpPr>
          <p:cNvPr id="335" name="TextBox 62"/>
          <p:cNvSpPr txBox="1">
            <a:spLocks/>
          </p:cNvSpPr>
          <p:nvPr/>
        </p:nvSpPr>
        <p:spPr>
          <a:xfrm>
            <a:off x="7531332" y="1570294"/>
            <a:ext cx="2759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path</a:t>
            </a:r>
            <a:r>
              <a:rPr lang="en-GB" dirty="0">
                <a:uFillTx/>
              </a:rPr>
              <a:t> </a:t>
            </a:r>
          </a:p>
          <a:p>
            <a:pPr algn="ctr"/>
            <a:r>
              <a:rPr lang="en-GB" dirty="0">
                <a:uFillTx/>
              </a:rPr>
              <a:t>(for vertex placement)</a:t>
            </a:r>
          </a:p>
        </p:txBody>
      </p:sp>
      <p:sp>
        <p:nvSpPr>
          <p:cNvPr id="336" name="Pfeil nach rechts 335"/>
          <p:cNvSpPr>
            <a:spLocks/>
          </p:cNvSpPr>
          <p:nvPr/>
        </p:nvSpPr>
        <p:spPr>
          <a:xfrm>
            <a:off x="5801759" y="3607723"/>
            <a:ext cx="422779" cy="3823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000000"/>
                </a:solidFill>
              </a:ln>
              <a:solidFill>
                <a:schemeClr val="tx1"/>
              </a:solidFill>
              <a:uFillTx/>
            </a:endParaRPr>
          </a:p>
        </p:txBody>
      </p:sp>
      <p:graphicFrame>
        <p:nvGraphicFramePr>
          <p:cNvPr id="338" name="Tabelle 337"/>
          <p:cNvGraphicFramePr>
            <a:graphicFrameLocks noGrp="1"/>
          </p:cNvGraphicFramePr>
          <p:nvPr/>
        </p:nvGraphicFramePr>
        <p:xfrm>
          <a:off x="6924249" y="6328776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62"/>
          <p:cNvSpPr txBox="1">
            <a:spLocks/>
          </p:cNvSpPr>
          <p:nvPr/>
        </p:nvSpPr>
        <p:spPr>
          <a:xfrm>
            <a:off x="4366109" y="3238391"/>
            <a:ext cx="294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uFillTx/>
              </a:rPr>
              <a:t>traverseAndSort(</a:t>
            </a:r>
            <a:r>
              <a:rPr lang="en-GB" i="1" dirty="0">
                <a:uFillTx/>
              </a:rPr>
              <a:t>nodeTree</a:t>
            </a:r>
            <a:r>
              <a:rPr lang="en-GB" b="1" i="1" dirty="0">
                <a:uFillTx/>
              </a:rPr>
              <a:t>)</a:t>
            </a:r>
          </a:p>
        </p:txBody>
      </p:sp>
      <p:sp>
        <p:nvSpPr>
          <p:cNvPr id="14" name="TextBox 62"/>
          <p:cNvSpPr txBox="1">
            <a:spLocks/>
          </p:cNvSpPr>
          <p:nvPr/>
        </p:nvSpPr>
        <p:spPr>
          <a:xfrm>
            <a:off x="852068" y="5740254"/>
            <a:ext cx="71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Input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  <p:sp>
        <p:nvSpPr>
          <p:cNvPr id="15" name="TextBox 62"/>
          <p:cNvSpPr txBox="1">
            <a:spLocks/>
          </p:cNvSpPr>
          <p:nvPr/>
        </p:nvSpPr>
        <p:spPr>
          <a:xfrm>
            <a:off x="6686137" y="5740254"/>
            <a:ext cx="9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Output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Connections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uFillTx/>
              </a:rPr>
              <a:t>mapConnectionsToShapes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()</a:t>
            </a: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729138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000" dirty="0">
                <a:uFillTx/>
              </a:rPr>
              <a:t>P&amp;ID Rules to determine </a:t>
            </a:r>
            <a:r>
              <a:rPr lang="en-GB" sz="2000" dirty="0" err="1">
                <a:uFillTx/>
              </a:rPr>
              <a:t>shapeName</a:t>
            </a:r>
            <a:r>
              <a:rPr lang="en-GB" sz="2000" dirty="0">
                <a:uFillTx/>
              </a:rPr>
              <a:t> according to </a:t>
            </a:r>
            <a:r>
              <a:rPr lang="en-GB" sz="2000" dirty="0" err="1">
                <a:uFillTx/>
              </a:rPr>
              <a:t>pidClass</a:t>
            </a:r>
            <a:r>
              <a:rPr lang="en-GB" sz="2000" dirty="0">
                <a:uFillTx/>
              </a:rPr>
              <a:t> of source and target shapes of connection. </a:t>
            </a:r>
          </a:p>
          <a:p>
            <a:pPr algn="just"/>
            <a:r>
              <a:rPr lang="en-GB" sz="2000" dirty="0">
                <a:uFillTx/>
              </a:rPr>
              <a:t>Rules as Adjacency Matrix:</a:t>
            </a:r>
            <a:endParaRPr lang="en-GB" sz="1600" dirty="0">
              <a:uFillTx/>
            </a:endParaRPr>
          </a:p>
          <a:p>
            <a:pPr algn="just"/>
            <a:endParaRPr lang="en-GB" sz="20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025" y="621991"/>
            <a:ext cx="6664201" cy="608638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40" y="2582928"/>
            <a:ext cx="4657975" cy="281348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17"/>
          <p:cNvGrpSpPr/>
          <p:nvPr/>
        </p:nvGrpSpPr>
        <p:grpSpPr>
          <a:xfrm>
            <a:off x="6781093" y="5041696"/>
            <a:ext cx="389499" cy="313509"/>
            <a:chOff x="6783474" y="5044077"/>
            <a:chExt cx="389499" cy="313509"/>
          </a:xfrm>
        </p:grpSpPr>
        <p:sp>
          <p:nvSpPr>
            <p:cNvPr id="173" name="Oval 172"/>
            <p:cNvSpPr>
              <a:spLocks/>
            </p:cNvSpPr>
            <p:nvPr/>
          </p:nvSpPr>
          <p:spPr>
            <a:xfrm>
              <a:off x="6789781" y="5044077"/>
              <a:ext cx="313509" cy="313509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74" name="TextBox 173"/>
            <p:cNvSpPr txBox="1">
              <a:spLocks/>
            </p:cNvSpPr>
            <p:nvPr/>
          </p:nvSpPr>
          <p:spPr>
            <a:xfrm>
              <a:off x="6783474" y="5074758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uFillTx/>
                </a:rPr>
                <a:t>14</a:t>
              </a:r>
              <a:endParaRPr lang="en-GB" b="1" dirty="0">
                <a:uFillTx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Oval 4"/>
          <p:cNvSpPr>
            <a:spLocks/>
          </p:cNvSpPr>
          <p:nvPr/>
        </p:nvSpPr>
        <p:spPr>
          <a:xfrm>
            <a:off x="8351523" y="3178624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</a:p>
        </p:txBody>
      </p:sp>
      <p:sp>
        <p:nvSpPr>
          <p:cNvPr id="13" name="Oval 12"/>
          <p:cNvSpPr>
            <a:spLocks/>
          </p:cNvSpPr>
          <p:nvPr/>
        </p:nvSpPr>
        <p:spPr>
          <a:xfrm>
            <a:off x="7983222" y="3953694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4" name="Oval 13"/>
          <p:cNvSpPr>
            <a:spLocks/>
          </p:cNvSpPr>
          <p:nvPr/>
        </p:nvSpPr>
        <p:spPr>
          <a:xfrm>
            <a:off x="7224858" y="395369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6" name="Oval 15"/>
          <p:cNvSpPr>
            <a:spLocks/>
          </p:cNvSpPr>
          <p:nvPr/>
        </p:nvSpPr>
        <p:spPr>
          <a:xfrm>
            <a:off x="8351523" y="2563222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7" name="Oval 16"/>
          <p:cNvSpPr>
            <a:spLocks/>
          </p:cNvSpPr>
          <p:nvPr/>
        </p:nvSpPr>
        <p:spPr>
          <a:xfrm>
            <a:off x="8351523" y="1947819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</a:p>
        </p:txBody>
      </p:sp>
      <p:sp>
        <p:nvSpPr>
          <p:cNvPr id="18" name="Oval 17"/>
          <p:cNvSpPr>
            <a:spLocks/>
          </p:cNvSpPr>
          <p:nvPr/>
        </p:nvSpPr>
        <p:spPr>
          <a:xfrm>
            <a:off x="8351523" y="1332416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9" name="Oval 18"/>
          <p:cNvSpPr>
            <a:spLocks/>
          </p:cNvSpPr>
          <p:nvPr/>
        </p:nvSpPr>
        <p:spPr>
          <a:xfrm>
            <a:off x="9499950" y="3944986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</a:p>
        </p:txBody>
      </p:sp>
      <p:sp>
        <p:nvSpPr>
          <p:cNvPr id="20" name="Oval 19"/>
          <p:cNvSpPr>
            <a:spLocks/>
          </p:cNvSpPr>
          <p:nvPr/>
        </p:nvSpPr>
        <p:spPr>
          <a:xfrm>
            <a:off x="8741586" y="3944985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</a:p>
        </p:txBody>
      </p:sp>
      <p:sp>
        <p:nvSpPr>
          <p:cNvPr id="22" name="Oval 21"/>
          <p:cNvSpPr>
            <a:spLocks/>
          </p:cNvSpPr>
          <p:nvPr/>
        </p:nvSpPr>
        <p:spPr>
          <a:xfrm>
            <a:off x="5450493" y="5044077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6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23" name="Oval 22"/>
          <p:cNvSpPr>
            <a:spLocks/>
          </p:cNvSpPr>
          <p:nvPr/>
        </p:nvSpPr>
        <p:spPr>
          <a:xfrm>
            <a:off x="7427691" y="5035370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25" name="Oval 24"/>
          <p:cNvSpPr>
            <a:spLocks/>
          </p:cNvSpPr>
          <p:nvPr/>
        </p:nvSpPr>
        <p:spPr>
          <a:xfrm>
            <a:off x="8745823" y="5039728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6" name="Oval 25"/>
          <p:cNvSpPr>
            <a:spLocks/>
          </p:cNvSpPr>
          <p:nvPr/>
        </p:nvSpPr>
        <p:spPr>
          <a:xfrm>
            <a:off x="8086757" y="5039727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27" name="Oval 26"/>
          <p:cNvSpPr>
            <a:spLocks/>
          </p:cNvSpPr>
          <p:nvPr/>
        </p:nvSpPr>
        <p:spPr>
          <a:xfrm>
            <a:off x="10063955" y="5031020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8" name="Oval 27"/>
          <p:cNvSpPr>
            <a:spLocks/>
          </p:cNvSpPr>
          <p:nvPr/>
        </p:nvSpPr>
        <p:spPr>
          <a:xfrm>
            <a:off x="9404889" y="5031019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9" name="Oval 28"/>
          <p:cNvSpPr>
            <a:spLocks/>
          </p:cNvSpPr>
          <p:nvPr/>
        </p:nvSpPr>
        <p:spPr>
          <a:xfrm>
            <a:off x="11382085" y="5035378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30" name="Oval 29"/>
          <p:cNvSpPr>
            <a:spLocks/>
          </p:cNvSpPr>
          <p:nvPr/>
        </p:nvSpPr>
        <p:spPr>
          <a:xfrm>
            <a:off x="10723021" y="5035377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cxnSp>
        <p:nvCxnSpPr>
          <p:cNvPr id="33" name="Straight Arrow Connector 32"/>
          <p:cNvCxnSpPr>
            <a:stCxn id="18" idx="4"/>
            <a:endCxn id="17" idx="0"/>
          </p:cNvCxnSpPr>
          <p:nvPr/>
        </p:nvCxnSpPr>
        <p:spPr>
          <a:xfrm>
            <a:off x="8508278" y="1645925"/>
            <a:ext cx="0" cy="3018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7" idx="4"/>
            <a:endCxn id="16" idx="0"/>
          </p:cNvCxnSpPr>
          <p:nvPr/>
        </p:nvCxnSpPr>
        <p:spPr>
          <a:xfrm>
            <a:off x="8508278" y="2261328"/>
            <a:ext cx="0" cy="3018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6" idx="4"/>
            <a:endCxn id="5" idx="0"/>
          </p:cNvCxnSpPr>
          <p:nvPr/>
        </p:nvCxnSpPr>
        <p:spPr>
          <a:xfrm>
            <a:off x="8508278" y="2876731"/>
            <a:ext cx="0" cy="3018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" idx="3"/>
            <a:endCxn id="14" idx="7"/>
          </p:cNvCxnSpPr>
          <p:nvPr/>
        </p:nvCxnSpPr>
        <p:spPr>
          <a:xfrm flipH="1">
            <a:off x="7492455" y="3446221"/>
            <a:ext cx="904980" cy="5533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5" idx="4"/>
            <a:endCxn id="13" idx="0"/>
          </p:cNvCxnSpPr>
          <p:nvPr/>
        </p:nvCxnSpPr>
        <p:spPr>
          <a:xfrm flipH="1">
            <a:off x="8139977" y="3492133"/>
            <a:ext cx="368301" cy="461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" idx="4"/>
            <a:endCxn id="20" idx="0"/>
          </p:cNvCxnSpPr>
          <p:nvPr/>
        </p:nvCxnSpPr>
        <p:spPr>
          <a:xfrm>
            <a:off x="8508278" y="3492133"/>
            <a:ext cx="390063" cy="452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" idx="5"/>
            <a:endCxn id="19" idx="1"/>
          </p:cNvCxnSpPr>
          <p:nvPr/>
        </p:nvCxnSpPr>
        <p:spPr>
          <a:xfrm>
            <a:off x="8619120" y="3446221"/>
            <a:ext cx="926742" cy="544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216935" y="1177135"/>
            <a:ext cx="5879064" cy="1674859"/>
          </a:xfrm>
        </p:spPr>
        <p:txBody>
          <a:bodyPr>
            <a:normAutofit/>
          </a:bodyPr>
          <a:lstStyle/>
          <a:p>
            <a:pPr algn="just"/>
            <a:r>
              <a:rPr lang="en-GB" sz="1400" b="1" dirty="0">
                <a:uFillTx/>
              </a:rPr>
              <a:t>DFS Pathfinder </a:t>
            </a:r>
            <a:r>
              <a:rPr lang="en-GB" sz="1400" dirty="0">
                <a:uFillTx/>
              </a:rPr>
              <a:t>traversal returns traversal path (ordered array of vertices)</a:t>
            </a:r>
          </a:p>
          <a:p>
            <a:pPr algn="just"/>
            <a:r>
              <a:rPr lang="en-GB" sz="1400" dirty="0">
                <a:uFillTx/>
              </a:rPr>
              <a:t>Count units to construct </a:t>
            </a:r>
            <a:r>
              <a:rPr lang="en-GB" sz="1400" b="1" dirty="0">
                <a:solidFill>
                  <a:srgbClr val="00B050"/>
                </a:solidFill>
                <a:uFillTx/>
              </a:rPr>
              <a:t>general grid layout</a:t>
            </a:r>
            <a:r>
              <a:rPr lang="en-GB" sz="1400" dirty="0">
                <a:uFillTx/>
              </a:rPr>
              <a:t>.</a:t>
            </a:r>
          </a:p>
          <a:p>
            <a:pPr algn="just"/>
            <a:r>
              <a:rPr lang="en-GB" sz="1400" dirty="0">
                <a:uFillTx/>
              </a:rPr>
              <a:t>Implement </a:t>
            </a:r>
            <a:r>
              <a:rPr lang="en-GB" sz="1400" b="1" dirty="0">
                <a:solidFill>
                  <a:srgbClr val="0000FF"/>
                </a:solidFill>
                <a:uFillTx/>
              </a:rPr>
              <a:t>Units</a:t>
            </a:r>
            <a:r>
              <a:rPr lang="en-GB" sz="1400" dirty="0">
                <a:uFillTx/>
              </a:rPr>
              <a:t> and </a:t>
            </a:r>
            <a:r>
              <a:rPr lang="en-GB" sz="1400" b="1" dirty="0" err="1">
                <a:solidFill>
                  <a:srgbClr val="00B0F0"/>
                </a:solidFill>
                <a:uFillTx/>
              </a:rPr>
              <a:t>CModules</a:t>
            </a:r>
            <a:r>
              <a:rPr lang="en-GB" sz="1400" dirty="0">
                <a:uFillTx/>
              </a:rPr>
              <a:t> as groups (containers) with </a:t>
            </a:r>
            <a:r>
              <a:rPr lang="en-GB" sz="1400" dirty="0" err="1">
                <a:uFillTx/>
              </a:rPr>
              <a:t>mxGraph</a:t>
            </a:r>
            <a:r>
              <a:rPr lang="en-GB" sz="1400" dirty="0">
                <a:uFillTx/>
              </a:rPr>
              <a:t> API.</a:t>
            </a:r>
          </a:p>
          <a:p>
            <a:pPr algn="just"/>
            <a:r>
              <a:rPr lang="en-GB" sz="1400" dirty="0">
                <a:uFillTx/>
              </a:rPr>
              <a:t>Vertex placement inside group: </a:t>
            </a:r>
            <a:r>
              <a:rPr lang="en-GB" sz="1400" b="1" dirty="0">
                <a:uFillTx/>
              </a:rPr>
              <a:t>square grid algorithm</a:t>
            </a:r>
            <a:r>
              <a:rPr lang="en-GB" sz="1400" dirty="0">
                <a:uFillTx/>
              </a:rPr>
              <a:t> places nodes inside</a:t>
            </a:r>
          </a:p>
          <a:p>
            <a:pPr algn="just"/>
            <a:r>
              <a:rPr lang="en-GB" sz="1400" dirty="0">
                <a:uFillTx/>
              </a:rPr>
              <a:t>Rules for example: if (valve to instrument) : instrument above valve</a:t>
            </a:r>
          </a:p>
          <a:p>
            <a:pPr algn="just"/>
            <a:endParaRPr lang="en-GB" sz="1400" dirty="0">
              <a:uFillTx/>
            </a:endParaRPr>
          </a:p>
        </p:txBody>
      </p:sp>
      <p:sp>
        <p:nvSpPr>
          <p:cNvPr id="49" name="TextBox 48"/>
          <p:cNvSpPr txBox="1">
            <a:spLocks/>
          </p:cNvSpPr>
          <p:nvPr/>
        </p:nvSpPr>
        <p:spPr>
          <a:xfrm>
            <a:off x="6692545" y="1360757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>
                <a:uFillTx/>
              </a:rPr>
              <a:t>Enterprise : </a:t>
            </a:r>
            <a:r>
              <a:rPr lang="en-GB" sz="1050">
                <a:uFillTx/>
              </a:rPr>
              <a:t>AIDA Cruises</a:t>
            </a:r>
            <a:endParaRPr lang="en-GB" sz="1050" b="1">
              <a:uFillTx/>
            </a:endParaRPr>
          </a:p>
        </p:txBody>
      </p:sp>
      <p:sp>
        <p:nvSpPr>
          <p:cNvPr id="50" name="TextBox 49"/>
          <p:cNvSpPr txBox="1">
            <a:spLocks/>
          </p:cNvSpPr>
          <p:nvPr/>
        </p:nvSpPr>
        <p:spPr>
          <a:xfrm>
            <a:off x="6692545" y="1974941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>
                <a:uFillTx/>
              </a:rPr>
              <a:t>Site : </a:t>
            </a:r>
            <a:r>
              <a:rPr lang="en-GB" sz="1050">
                <a:uFillTx/>
              </a:rPr>
              <a:t>AIDA</a:t>
            </a:r>
            <a:endParaRPr lang="en-GB" sz="1050" b="1">
              <a:uFillTx/>
            </a:endParaRPr>
          </a:p>
        </p:txBody>
      </p:sp>
      <p:sp>
        <p:nvSpPr>
          <p:cNvPr id="51" name="TextBox 50"/>
          <p:cNvSpPr txBox="1">
            <a:spLocks/>
          </p:cNvSpPr>
          <p:nvPr/>
        </p:nvSpPr>
        <p:spPr>
          <a:xfrm>
            <a:off x="6692545" y="2589125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>
                <a:uFillTx/>
              </a:rPr>
              <a:t>Area : </a:t>
            </a:r>
            <a:r>
              <a:rPr lang="en-GB" sz="1050">
                <a:uFillTx/>
              </a:rPr>
              <a:t>Brewery</a:t>
            </a:r>
            <a:endParaRPr lang="en-GB" sz="1050" b="1">
              <a:uFillTx/>
            </a:endParaRPr>
          </a:p>
        </p:txBody>
      </p:sp>
      <p:sp>
        <p:nvSpPr>
          <p:cNvPr id="58" name="TextBox 57"/>
          <p:cNvSpPr txBox="1">
            <a:spLocks/>
          </p:cNvSpPr>
          <p:nvPr/>
        </p:nvSpPr>
        <p:spPr>
          <a:xfrm>
            <a:off x="6327262" y="3990379"/>
            <a:ext cx="9521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>
                <a:uFillTx/>
              </a:rPr>
              <a:t>Unit : </a:t>
            </a:r>
            <a:r>
              <a:rPr lang="en-GB" sz="1050">
                <a:uFillTx/>
              </a:rPr>
              <a:t>U_L2</a:t>
            </a:r>
            <a:endParaRPr lang="en-GB" sz="1050" b="1">
              <a:uFillTx/>
            </a:endParaRPr>
          </a:p>
        </p:txBody>
      </p:sp>
      <p:sp>
        <p:nvSpPr>
          <p:cNvPr id="59" name="TextBox 58"/>
          <p:cNvSpPr txBox="1">
            <a:spLocks/>
          </p:cNvSpPr>
          <p:nvPr/>
        </p:nvSpPr>
        <p:spPr>
          <a:xfrm>
            <a:off x="7505692" y="3986986"/>
            <a:ext cx="5551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>
                <a:uFillTx/>
              </a:rPr>
              <a:t>U_M5</a:t>
            </a:r>
            <a:endParaRPr lang="en-GB" sz="1050" b="1">
              <a:uFillTx/>
            </a:endParaRPr>
          </a:p>
        </p:txBody>
      </p:sp>
      <p:sp>
        <p:nvSpPr>
          <p:cNvPr id="60" name="TextBox 59"/>
          <p:cNvSpPr txBox="1">
            <a:spLocks/>
          </p:cNvSpPr>
          <p:nvPr/>
        </p:nvSpPr>
        <p:spPr>
          <a:xfrm>
            <a:off x="8260380" y="3974781"/>
            <a:ext cx="5551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>
                <a:uFillTx/>
              </a:rPr>
              <a:t>U_P3</a:t>
            </a:r>
            <a:endParaRPr lang="en-GB" sz="1050" b="1">
              <a:uFillTx/>
            </a:endParaRPr>
          </a:p>
        </p:txBody>
      </p:sp>
      <p:sp>
        <p:nvSpPr>
          <p:cNvPr id="63" name="TextBox 62"/>
          <p:cNvSpPr txBox="1">
            <a:spLocks/>
          </p:cNvSpPr>
          <p:nvPr/>
        </p:nvSpPr>
        <p:spPr>
          <a:xfrm>
            <a:off x="3636359" y="5082992"/>
            <a:ext cx="18412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uFillTx/>
              </a:rPr>
              <a:t>EModule</a:t>
            </a:r>
            <a:r>
              <a:rPr lang="en-GB" sz="1050" b="1" dirty="0">
                <a:uFillTx/>
              </a:rPr>
              <a:t> : </a:t>
            </a:r>
            <a:r>
              <a:rPr lang="en-GB" sz="800" dirty="0" err="1">
                <a:uFillTx/>
              </a:rPr>
              <a:t>Water_injection</a:t>
            </a:r>
            <a:endParaRPr lang="en-GB" sz="1050" dirty="0">
              <a:uFillTx/>
            </a:endParaRPr>
          </a:p>
        </p:txBody>
      </p:sp>
      <p:sp>
        <p:nvSpPr>
          <p:cNvPr id="64" name="TextBox 63"/>
          <p:cNvSpPr txBox="1">
            <a:spLocks/>
          </p:cNvSpPr>
          <p:nvPr/>
        </p:nvSpPr>
        <p:spPr>
          <a:xfrm>
            <a:off x="5680821" y="5051517"/>
            <a:ext cx="528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>
                <a:uFillTx/>
              </a:rPr>
              <a:t>Stem_ heating</a:t>
            </a:r>
            <a:endParaRPr lang="en-GB" sz="1050">
              <a:uFillTx/>
            </a:endParaRPr>
          </a:p>
        </p:txBody>
      </p:sp>
      <p:cxnSp>
        <p:nvCxnSpPr>
          <p:cNvPr id="68" name="Straight Arrow Connector 67"/>
          <p:cNvCxnSpPr>
            <a:stCxn id="14" idx="3"/>
            <a:endCxn id="22" idx="7"/>
          </p:cNvCxnSpPr>
          <p:nvPr/>
        </p:nvCxnSpPr>
        <p:spPr>
          <a:xfrm flipH="1">
            <a:off x="5718090" y="4221290"/>
            <a:ext cx="1552680" cy="868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4" idx="3"/>
            <a:endCxn id="21" idx="7"/>
          </p:cNvCxnSpPr>
          <p:nvPr/>
        </p:nvCxnSpPr>
        <p:spPr>
          <a:xfrm flipH="1">
            <a:off x="6407636" y="4221290"/>
            <a:ext cx="863134" cy="868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>
            <a:spLocks/>
          </p:cNvSpPr>
          <p:nvPr/>
        </p:nvSpPr>
        <p:spPr>
          <a:xfrm>
            <a:off x="2789434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2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72" name="Oval 71"/>
          <p:cNvSpPr>
            <a:spLocks/>
          </p:cNvSpPr>
          <p:nvPr/>
        </p:nvSpPr>
        <p:spPr>
          <a:xfrm>
            <a:off x="2099888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1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73" name="Oval 72"/>
          <p:cNvSpPr>
            <a:spLocks/>
          </p:cNvSpPr>
          <p:nvPr/>
        </p:nvSpPr>
        <p:spPr>
          <a:xfrm>
            <a:off x="4077086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4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74" name="Oval 73"/>
          <p:cNvSpPr>
            <a:spLocks/>
          </p:cNvSpPr>
          <p:nvPr/>
        </p:nvSpPr>
        <p:spPr>
          <a:xfrm>
            <a:off x="3418020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3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76" name="Oval 75"/>
          <p:cNvSpPr>
            <a:spLocks/>
          </p:cNvSpPr>
          <p:nvPr/>
        </p:nvSpPr>
        <p:spPr>
          <a:xfrm>
            <a:off x="4736152" y="626654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5</a:t>
            </a:r>
            <a:endParaRPr lang="en-GB" sz="300" b="1" dirty="0">
              <a:solidFill>
                <a:schemeClr val="tx1"/>
              </a:solidFill>
              <a:uFillTx/>
            </a:endParaRPr>
          </a:p>
        </p:txBody>
      </p:sp>
      <p:sp>
        <p:nvSpPr>
          <p:cNvPr id="81" name="TextBox 80"/>
          <p:cNvSpPr txBox="1">
            <a:spLocks/>
          </p:cNvSpPr>
          <p:nvPr/>
        </p:nvSpPr>
        <p:spPr>
          <a:xfrm>
            <a:off x="-44222" y="6309807"/>
            <a:ext cx="20712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>
                <a:uFillTx/>
              </a:rPr>
              <a:t>CModule : </a:t>
            </a:r>
            <a:endParaRPr lang="en-GB" sz="1050">
              <a:uFillTx/>
            </a:endParaRPr>
          </a:p>
        </p:txBody>
      </p:sp>
      <p:sp>
        <p:nvSpPr>
          <p:cNvPr id="82" name="TextBox 81"/>
          <p:cNvSpPr txBox="1">
            <a:spLocks/>
          </p:cNvSpPr>
          <p:nvPr/>
        </p:nvSpPr>
        <p:spPr>
          <a:xfrm>
            <a:off x="2509551" y="6616518"/>
            <a:ext cx="783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>
                <a:uFillTx/>
              </a:rPr>
              <a:t>Pump_P40</a:t>
            </a:r>
          </a:p>
        </p:txBody>
      </p:sp>
      <p:sp>
        <p:nvSpPr>
          <p:cNvPr id="83" name="TextBox 82"/>
          <p:cNvSpPr txBox="1">
            <a:spLocks/>
          </p:cNvSpPr>
          <p:nvPr/>
        </p:nvSpPr>
        <p:spPr>
          <a:xfrm>
            <a:off x="3559420" y="66165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>
                <a:uFillTx/>
              </a:rPr>
              <a:t>Kettle_sensor_Z</a:t>
            </a:r>
          </a:p>
        </p:txBody>
      </p:sp>
      <p:sp>
        <p:nvSpPr>
          <p:cNvPr id="84" name="TextBox 83"/>
          <p:cNvSpPr txBox="1">
            <a:spLocks/>
          </p:cNvSpPr>
          <p:nvPr/>
        </p:nvSpPr>
        <p:spPr>
          <a:xfrm>
            <a:off x="3272858" y="6616518"/>
            <a:ext cx="5284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>
                <a:uFillTx/>
              </a:rPr>
              <a:t>Motor</a:t>
            </a:r>
            <a:endParaRPr lang="en-GB" sz="1050">
              <a:uFillTx/>
            </a:endParaRPr>
          </a:p>
        </p:txBody>
      </p:sp>
      <p:sp>
        <p:nvSpPr>
          <p:cNvPr id="85" name="TextBox 84"/>
          <p:cNvSpPr txBox="1">
            <a:spLocks/>
          </p:cNvSpPr>
          <p:nvPr/>
        </p:nvSpPr>
        <p:spPr>
          <a:xfrm>
            <a:off x="4283266" y="66165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>
                <a:uFillTx/>
              </a:rPr>
              <a:t>Kettle_sensor_T</a:t>
            </a:r>
          </a:p>
        </p:txBody>
      </p:sp>
      <p:sp>
        <p:nvSpPr>
          <p:cNvPr id="86" name="TextBox 85"/>
          <p:cNvSpPr txBox="1">
            <a:spLocks/>
          </p:cNvSpPr>
          <p:nvPr/>
        </p:nvSpPr>
        <p:spPr>
          <a:xfrm>
            <a:off x="1508574" y="6616518"/>
            <a:ext cx="1246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uFillTx/>
              </a:rPr>
              <a:t>Control_valve_440</a:t>
            </a:r>
          </a:p>
        </p:txBody>
      </p:sp>
      <p:cxnSp>
        <p:nvCxnSpPr>
          <p:cNvPr id="88" name="Straight Arrow Connector 87"/>
          <p:cNvCxnSpPr>
            <a:stCxn id="22" idx="3"/>
            <a:endCxn id="72" idx="7"/>
          </p:cNvCxnSpPr>
          <p:nvPr/>
        </p:nvCxnSpPr>
        <p:spPr>
          <a:xfrm flipH="1">
            <a:off x="2367485" y="5311674"/>
            <a:ext cx="3128920" cy="1005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22" idx="3"/>
            <a:endCxn id="71" idx="7"/>
          </p:cNvCxnSpPr>
          <p:nvPr/>
        </p:nvCxnSpPr>
        <p:spPr>
          <a:xfrm flipH="1">
            <a:off x="3057031" y="5311674"/>
            <a:ext cx="2439374" cy="1005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22" idx="3"/>
            <a:endCxn id="74" idx="0"/>
          </p:cNvCxnSpPr>
          <p:nvPr/>
        </p:nvCxnSpPr>
        <p:spPr>
          <a:xfrm flipH="1">
            <a:off x="3574775" y="5311674"/>
            <a:ext cx="1921630" cy="9505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22" idx="3"/>
            <a:endCxn id="73" idx="0"/>
          </p:cNvCxnSpPr>
          <p:nvPr/>
        </p:nvCxnSpPr>
        <p:spPr>
          <a:xfrm flipH="1">
            <a:off x="4233841" y="5311674"/>
            <a:ext cx="1262564" cy="9505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22" idx="3"/>
            <a:endCxn id="76" idx="0"/>
          </p:cNvCxnSpPr>
          <p:nvPr/>
        </p:nvCxnSpPr>
        <p:spPr>
          <a:xfrm flipH="1">
            <a:off x="4892907" y="5311674"/>
            <a:ext cx="603498" cy="9548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>
            <a:spLocks/>
          </p:cNvSpPr>
          <p:nvPr/>
        </p:nvSpPr>
        <p:spPr>
          <a:xfrm>
            <a:off x="5366596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7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29" name="Oval 128"/>
          <p:cNvSpPr>
            <a:spLocks/>
          </p:cNvSpPr>
          <p:nvPr/>
        </p:nvSpPr>
        <p:spPr>
          <a:xfrm>
            <a:off x="5938446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8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32" name="Oval 131"/>
          <p:cNvSpPr>
            <a:spLocks/>
          </p:cNvSpPr>
          <p:nvPr/>
        </p:nvSpPr>
        <p:spPr>
          <a:xfrm>
            <a:off x="6510296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9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7072773" y="6285522"/>
            <a:ext cx="389499" cy="313509"/>
            <a:chOff x="6044911" y="6257834"/>
            <a:chExt cx="389499" cy="313509"/>
          </a:xfrm>
        </p:grpSpPr>
        <p:sp>
          <p:nvSpPr>
            <p:cNvPr id="135" name="Oval 134"/>
            <p:cNvSpPr>
              <a:spLocks/>
            </p:cNvSpPr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36" name="TextBox 135"/>
            <p:cNvSpPr txBox="1">
              <a:spLocks/>
            </p:cNvSpPr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uFillTx/>
                </a:rPr>
                <a:t>10</a:t>
              </a:r>
              <a:endParaRPr lang="en-GB" b="1" dirty="0">
                <a:uFillTx/>
              </a:endParaRPr>
            </a:p>
          </p:txBody>
        </p:sp>
      </p:grpSp>
      <p:cxnSp>
        <p:nvCxnSpPr>
          <p:cNvPr id="138" name="Straight Arrow Connector 137"/>
          <p:cNvCxnSpPr>
            <a:stCxn id="21" idx="4"/>
            <a:endCxn id="78" idx="0"/>
          </p:cNvCxnSpPr>
          <p:nvPr/>
        </p:nvCxnSpPr>
        <p:spPr>
          <a:xfrm flipH="1">
            <a:off x="5523351" y="5357587"/>
            <a:ext cx="773443" cy="904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21" idx="4"/>
          </p:cNvCxnSpPr>
          <p:nvPr/>
        </p:nvCxnSpPr>
        <p:spPr>
          <a:xfrm flipH="1">
            <a:off x="6123823" y="5357587"/>
            <a:ext cx="172971" cy="951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21" idx="4"/>
            <a:endCxn id="132" idx="0"/>
          </p:cNvCxnSpPr>
          <p:nvPr/>
        </p:nvCxnSpPr>
        <p:spPr>
          <a:xfrm>
            <a:off x="6296794" y="5357587"/>
            <a:ext cx="370257" cy="942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21" idx="4"/>
            <a:endCxn id="135" idx="0"/>
          </p:cNvCxnSpPr>
          <p:nvPr/>
        </p:nvCxnSpPr>
        <p:spPr>
          <a:xfrm>
            <a:off x="6296794" y="5357587"/>
            <a:ext cx="942107" cy="95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/>
          <p:cNvGrpSpPr/>
          <p:nvPr/>
        </p:nvGrpSpPr>
        <p:grpSpPr>
          <a:xfrm>
            <a:off x="6133732" y="5044078"/>
            <a:ext cx="389499" cy="313509"/>
            <a:chOff x="6133732" y="5044078"/>
            <a:chExt cx="389499" cy="313509"/>
          </a:xfrm>
        </p:grpSpPr>
        <p:sp>
          <p:nvSpPr>
            <p:cNvPr id="21" name="Oval 20"/>
            <p:cNvSpPr>
              <a:spLocks/>
            </p:cNvSpPr>
            <p:nvPr/>
          </p:nvSpPr>
          <p:spPr>
            <a:xfrm>
              <a:off x="6140039" y="5044078"/>
              <a:ext cx="313509" cy="313509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50" name="TextBox 149"/>
            <p:cNvSpPr txBox="1">
              <a:spLocks/>
            </p:cNvSpPr>
            <p:nvPr/>
          </p:nvSpPr>
          <p:spPr>
            <a:xfrm>
              <a:off x="6133732" y="5074759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uFillTx/>
                </a:rPr>
                <a:t>12</a:t>
              </a:r>
              <a:endParaRPr lang="en-GB" b="1" dirty="0">
                <a:uFillTx/>
              </a:endParaRPr>
            </a:p>
          </p:txBody>
        </p:sp>
      </p:grpSp>
      <p:cxnSp>
        <p:nvCxnSpPr>
          <p:cNvPr id="153" name="Straight Arrow Connector 152"/>
          <p:cNvCxnSpPr>
            <a:endCxn id="155" idx="3"/>
          </p:cNvCxnSpPr>
          <p:nvPr/>
        </p:nvCxnSpPr>
        <p:spPr>
          <a:xfrm flipH="1" flipV="1">
            <a:off x="3078773" y="4111997"/>
            <a:ext cx="3271183" cy="564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/>
          </p:cNvSpPr>
          <p:nvPr/>
        </p:nvSpPr>
        <p:spPr>
          <a:xfrm>
            <a:off x="3620308" y="3866923"/>
            <a:ext cx="2158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>
                <a:solidFill>
                  <a:srgbClr val="00B050"/>
                </a:solidFill>
                <a:uFillTx/>
              </a:rPr>
              <a:t>Constructs grid layout as 2D-array</a:t>
            </a:r>
          </a:p>
          <a:p>
            <a:pPr algn="ctr"/>
            <a:endParaRPr lang="en-GB" sz="900" dirty="0">
              <a:solidFill>
                <a:srgbClr val="00B050"/>
              </a:solidFill>
              <a:uFillTx/>
            </a:endParaRPr>
          </a:p>
          <a:p>
            <a:pPr algn="ctr"/>
            <a:r>
              <a:rPr lang="en-GB" sz="900" dirty="0">
                <a:solidFill>
                  <a:srgbClr val="00B050"/>
                </a:solidFill>
                <a:uFillTx/>
              </a:rPr>
              <a:t>Units </a:t>
            </a:r>
            <a:r>
              <a:rPr lang="en-GB" sz="900" dirty="0" err="1">
                <a:solidFill>
                  <a:srgbClr val="00B050"/>
                </a:solidFill>
                <a:uFillTx/>
              </a:rPr>
              <a:t>layed</a:t>
            </a:r>
            <a:r>
              <a:rPr lang="en-GB" sz="900" dirty="0">
                <a:solidFill>
                  <a:srgbClr val="00B050"/>
                </a:solidFill>
                <a:uFillTx/>
              </a:rPr>
              <a:t> out inside each grid cell separately, units placed in grid at the end.  </a:t>
            </a:r>
          </a:p>
        </p:txBody>
      </p:sp>
      <p:sp>
        <p:nvSpPr>
          <p:cNvPr id="155" name="Rectangle 154"/>
          <p:cNvSpPr>
            <a:spLocks/>
          </p:cNvSpPr>
          <p:nvPr/>
        </p:nvSpPr>
        <p:spPr>
          <a:xfrm>
            <a:off x="162202" y="2986339"/>
            <a:ext cx="2916571" cy="225131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uFillTx/>
            </a:endParaRPr>
          </a:p>
        </p:txBody>
      </p:sp>
      <p:cxnSp>
        <p:nvCxnSpPr>
          <p:cNvPr id="161" name="Straight Connector 160"/>
          <p:cNvCxnSpPr>
            <a:stCxn id="155" idx="0"/>
            <a:endCxn id="155" idx="2"/>
          </p:cNvCxnSpPr>
          <p:nvPr/>
        </p:nvCxnSpPr>
        <p:spPr>
          <a:xfrm>
            <a:off x="1620488" y="2986339"/>
            <a:ext cx="0" cy="225131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55" idx="1"/>
            <a:endCxn id="155" idx="3"/>
          </p:cNvCxnSpPr>
          <p:nvPr/>
        </p:nvCxnSpPr>
        <p:spPr>
          <a:xfrm>
            <a:off x="162202" y="4111997"/>
            <a:ext cx="2916571" cy="0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3" idx="4"/>
          </p:cNvCxnSpPr>
          <p:nvPr/>
        </p:nvCxnSpPr>
        <p:spPr>
          <a:xfrm flipH="1">
            <a:off x="7071053" y="4267203"/>
            <a:ext cx="1068924" cy="853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>
            <a:stCxn id="13" idx="4"/>
            <a:endCxn id="23" idx="7"/>
          </p:cNvCxnSpPr>
          <p:nvPr/>
        </p:nvCxnSpPr>
        <p:spPr>
          <a:xfrm flipH="1">
            <a:off x="7695288" y="4267203"/>
            <a:ext cx="444689" cy="814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3" idx="4"/>
            <a:endCxn id="26" idx="0"/>
          </p:cNvCxnSpPr>
          <p:nvPr/>
        </p:nvCxnSpPr>
        <p:spPr>
          <a:xfrm>
            <a:off x="8139977" y="4267203"/>
            <a:ext cx="103535" cy="77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20" idx="4"/>
            <a:endCxn id="25" idx="0"/>
          </p:cNvCxnSpPr>
          <p:nvPr/>
        </p:nvCxnSpPr>
        <p:spPr>
          <a:xfrm>
            <a:off x="8898341" y="4258494"/>
            <a:ext cx="4237" cy="781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20" idx="4"/>
            <a:endCxn id="28" idx="1"/>
          </p:cNvCxnSpPr>
          <p:nvPr/>
        </p:nvCxnSpPr>
        <p:spPr>
          <a:xfrm>
            <a:off x="8898341" y="4258494"/>
            <a:ext cx="552460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9" idx="5"/>
            <a:endCxn id="27" idx="0"/>
          </p:cNvCxnSpPr>
          <p:nvPr/>
        </p:nvCxnSpPr>
        <p:spPr>
          <a:xfrm>
            <a:off x="9767547" y="4212583"/>
            <a:ext cx="453163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stCxn id="19" idx="5"/>
            <a:endCxn id="30" idx="1"/>
          </p:cNvCxnSpPr>
          <p:nvPr/>
        </p:nvCxnSpPr>
        <p:spPr>
          <a:xfrm>
            <a:off x="9767547" y="4212583"/>
            <a:ext cx="1001386" cy="868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stCxn id="19" idx="5"/>
            <a:endCxn id="29" idx="1"/>
          </p:cNvCxnSpPr>
          <p:nvPr/>
        </p:nvCxnSpPr>
        <p:spPr>
          <a:xfrm>
            <a:off x="9767547" y="4212583"/>
            <a:ext cx="1660450" cy="86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/>
          <p:cNvSpPr>
            <a:spLocks/>
          </p:cNvSpPr>
          <p:nvPr/>
        </p:nvSpPr>
        <p:spPr>
          <a:xfrm>
            <a:off x="8964677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198" name="Oval 197"/>
          <p:cNvSpPr>
            <a:spLocks/>
          </p:cNvSpPr>
          <p:nvPr/>
        </p:nvSpPr>
        <p:spPr>
          <a:xfrm>
            <a:off x="8305611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199" name="Oval 198"/>
          <p:cNvSpPr>
            <a:spLocks/>
          </p:cNvSpPr>
          <p:nvPr/>
        </p:nvSpPr>
        <p:spPr>
          <a:xfrm>
            <a:off x="10282809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00" name="Oval 199"/>
          <p:cNvSpPr>
            <a:spLocks/>
          </p:cNvSpPr>
          <p:nvPr/>
        </p:nvSpPr>
        <p:spPr>
          <a:xfrm>
            <a:off x="9623743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01" name="Oval 200"/>
          <p:cNvSpPr>
            <a:spLocks/>
          </p:cNvSpPr>
          <p:nvPr/>
        </p:nvSpPr>
        <p:spPr>
          <a:xfrm>
            <a:off x="11600939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02" name="Oval 201"/>
          <p:cNvSpPr>
            <a:spLocks/>
          </p:cNvSpPr>
          <p:nvPr/>
        </p:nvSpPr>
        <p:spPr>
          <a:xfrm>
            <a:off x="10941875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03" name="TextBox 202"/>
          <p:cNvSpPr txBox="1">
            <a:spLocks/>
          </p:cNvSpPr>
          <p:nvPr/>
        </p:nvSpPr>
        <p:spPr>
          <a:xfrm>
            <a:off x="766614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42" y="3025806"/>
            <a:ext cx="1225002" cy="1053272"/>
          </a:xfrm>
          <a:prstGeom prst="rect">
            <a:avLst/>
          </a:prstGeom>
          <a:ln w="12700">
            <a:solidFill>
              <a:srgbClr val="0000FF"/>
            </a:solidFill>
            <a:prstDash val="dash"/>
          </a:ln>
        </p:spPr>
      </p:pic>
      <p:sp>
        <p:nvSpPr>
          <p:cNvPr id="208" name="Rectangle 207"/>
          <p:cNvSpPr>
            <a:spLocks/>
          </p:cNvSpPr>
          <p:nvPr/>
        </p:nvSpPr>
        <p:spPr>
          <a:xfrm>
            <a:off x="1935955" y="3057525"/>
            <a:ext cx="823913" cy="773905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uFillTx/>
            </a:endParaRPr>
          </a:p>
        </p:txBody>
      </p:sp>
      <p:sp>
        <p:nvSpPr>
          <p:cNvPr id="209" name="Rectangle 208"/>
          <p:cNvSpPr>
            <a:spLocks/>
          </p:cNvSpPr>
          <p:nvPr/>
        </p:nvSpPr>
        <p:spPr>
          <a:xfrm>
            <a:off x="1733550" y="3036094"/>
            <a:ext cx="1209675" cy="1031081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uFillTx/>
            </a:endParaRPr>
          </a:p>
        </p:txBody>
      </p:sp>
      <p:sp>
        <p:nvSpPr>
          <p:cNvPr id="213" name="TextBox 212"/>
          <p:cNvSpPr txBox="1">
            <a:spLocks/>
          </p:cNvSpPr>
          <p:nvPr/>
        </p:nvSpPr>
        <p:spPr>
          <a:xfrm>
            <a:off x="8416341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sp>
        <p:nvSpPr>
          <p:cNvPr id="214" name="TextBox 213"/>
          <p:cNvSpPr txBox="1">
            <a:spLocks/>
          </p:cNvSpPr>
          <p:nvPr/>
        </p:nvSpPr>
        <p:spPr>
          <a:xfrm>
            <a:off x="9139084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sp>
        <p:nvSpPr>
          <p:cNvPr id="215" name="TextBox 214"/>
          <p:cNvSpPr txBox="1">
            <a:spLocks/>
          </p:cNvSpPr>
          <p:nvPr/>
        </p:nvSpPr>
        <p:spPr>
          <a:xfrm>
            <a:off x="9889282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sp>
        <p:nvSpPr>
          <p:cNvPr id="216" name="TextBox 215"/>
          <p:cNvSpPr txBox="1">
            <a:spLocks/>
          </p:cNvSpPr>
          <p:nvPr/>
        </p:nvSpPr>
        <p:spPr>
          <a:xfrm>
            <a:off x="10612025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sp>
        <p:nvSpPr>
          <p:cNvPr id="217" name="TextBox 216"/>
          <p:cNvSpPr txBox="1">
            <a:spLocks/>
          </p:cNvSpPr>
          <p:nvPr/>
        </p:nvSpPr>
        <p:spPr>
          <a:xfrm>
            <a:off x="1136222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sp>
        <p:nvSpPr>
          <p:cNvPr id="110" name="TextBox 173"/>
          <p:cNvSpPr txBox="1">
            <a:spLocks/>
          </p:cNvSpPr>
          <p:nvPr/>
        </p:nvSpPr>
        <p:spPr>
          <a:xfrm>
            <a:off x="7216188" y="3971959"/>
            <a:ext cx="38949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100" b="1" dirty="0">
                <a:uFillTx/>
              </a:rPr>
              <a:t>13</a:t>
            </a:r>
            <a:endParaRPr lang="en-GB" b="1" dirty="0">
              <a:uFillTx/>
            </a:endParaRPr>
          </a:p>
        </p:txBody>
      </p:sp>
      <p:sp>
        <p:nvSpPr>
          <p:cNvPr id="119" name="TextBox 173"/>
          <p:cNvSpPr txBox="1">
            <a:spLocks/>
          </p:cNvSpPr>
          <p:nvPr/>
        </p:nvSpPr>
        <p:spPr>
          <a:xfrm>
            <a:off x="7973627" y="3971959"/>
            <a:ext cx="38949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100" b="1" dirty="0">
                <a:uFillTx/>
              </a:rPr>
              <a:t>17</a:t>
            </a:r>
            <a:endParaRPr lang="en-GB" b="1" dirty="0">
              <a:uFillTx/>
            </a:endParaRPr>
          </a:p>
        </p:txBody>
      </p:sp>
      <p:sp>
        <p:nvSpPr>
          <p:cNvPr id="122" name="TextBox 173"/>
          <p:cNvSpPr txBox="1">
            <a:spLocks/>
          </p:cNvSpPr>
          <p:nvPr/>
        </p:nvSpPr>
        <p:spPr>
          <a:xfrm>
            <a:off x="7418188" y="5067645"/>
            <a:ext cx="38949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100" b="1" dirty="0">
                <a:uFillTx/>
              </a:rPr>
              <a:t>15</a:t>
            </a:r>
            <a:endParaRPr lang="en-GB" b="1" dirty="0">
              <a:uFillTx/>
            </a:endParaRPr>
          </a:p>
        </p:txBody>
      </p:sp>
      <p:sp>
        <p:nvSpPr>
          <p:cNvPr id="123" name="TextBox 173"/>
          <p:cNvSpPr txBox="1">
            <a:spLocks/>
          </p:cNvSpPr>
          <p:nvPr/>
        </p:nvSpPr>
        <p:spPr>
          <a:xfrm>
            <a:off x="8076014" y="5067645"/>
            <a:ext cx="38949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100" b="1" dirty="0">
                <a:uFillTx/>
              </a:rPr>
              <a:t>16</a:t>
            </a:r>
            <a:endParaRPr lang="en-GB" b="1" dirty="0">
              <a:uFillTx/>
            </a:endParaRPr>
          </a:p>
        </p:txBody>
      </p:sp>
      <p:grpSp>
        <p:nvGrpSpPr>
          <p:cNvPr id="141" name="Group 133"/>
          <p:cNvGrpSpPr/>
          <p:nvPr/>
        </p:nvGrpSpPr>
        <p:grpSpPr>
          <a:xfrm>
            <a:off x="7689192" y="6518453"/>
            <a:ext cx="389499" cy="313509"/>
            <a:chOff x="6044911" y="6257834"/>
            <a:chExt cx="389499" cy="313509"/>
          </a:xfrm>
        </p:grpSpPr>
        <p:sp>
          <p:nvSpPr>
            <p:cNvPr id="143" name="Oval 134"/>
            <p:cNvSpPr>
              <a:spLocks/>
            </p:cNvSpPr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44" name="TextBox 135"/>
            <p:cNvSpPr txBox="1">
              <a:spLocks/>
            </p:cNvSpPr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uFillTx/>
                </a:rPr>
                <a:t>11</a:t>
              </a:r>
              <a:endParaRPr lang="en-GB" b="1" dirty="0">
                <a:uFillTx/>
              </a:endParaRPr>
            </a:p>
          </p:txBody>
        </p:sp>
      </p:grpSp>
      <p:cxnSp>
        <p:nvCxnSpPr>
          <p:cNvPr id="145" name="Straight Arrow Connector 145"/>
          <p:cNvCxnSpPr/>
          <p:nvPr/>
        </p:nvCxnSpPr>
        <p:spPr>
          <a:xfrm>
            <a:off x="7379580" y="6518452"/>
            <a:ext cx="325688" cy="111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54"/>
          <p:cNvSpPr>
            <a:spLocks/>
          </p:cNvSpPr>
          <p:nvPr/>
        </p:nvSpPr>
        <p:spPr>
          <a:xfrm>
            <a:off x="2000501" y="6156006"/>
            <a:ext cx="3152593" cy="502019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uFillTx/>
            </a:endParaRPr>
          </a:p>
        </p:txBody>
      </p:sp>
      <p:sp>
        <p:nvSpPr>
          <p:cNvPr id="148" name="TextBox 153"/>
          <p:cNvSpPr txBox="1">
            <a:spLocks/>
          </p:cNvSpPr>
          <p:nvPr/>
        </p:nvSpPr>
        <p:spPr>
          <a:xfrm>
            <a:off x="1934591" y="5920659"/>
            <a:ext cx="10047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>
                <a:solidFill>
                  <a:srgbClr val="00B0F0"/>
                </a:solidFill>
                <a:uFillTx/>
              </a:rPr>
              <a:t>Siblings (in level)</a:t>
            </a:r>
          </a:p>
        </p:txBody>
      </p:sp>
      <p:sp>
        <p:nvSpPr>
          <p:cNvPr id="159" name="TextBox 51"/>
          <p:cNvSpPr txBox="1">
            <a:spLocks/>
          </p:cNvSpPr>
          <p:nvPr/>
        </p:nvSpPr>
        <p:spPr>
          <a:xfrm>
            <a:off x="6692545" y="3208420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>
                <a:uFillTx/>
              </a:rPr>
              <a:t>Process Cell : </a:t>
            </a:r>
            <a:r>
              <a:rPr lang="en-GB" sz="1050" dirty="0" err="1">
                <a:uFillTx/>
              </a:rPr>
              <a:t>Brewhouse</a:t>
            </a:r>
            <a:endParaRPr lang="en-GB" sz="1050" b="1" dirty="0">
              <a:uFillTx/>
            </a:endParaRPr>
          </a:p>
        </p:txBody>
      </p:sp>
      <p:sp>
        <p:nvSpPr>
          <p:cNvPr id="113" name="Textfeld 112"/>
          <p:cNvSpPr txBox="1">
            <a:spLocks/>
          </p:cNvSpPr>
          <p:nvPr/>
        </p:nvSpPr>
        <p:spPr>
          <a:xfrm>
            <a:off x="9499951" y="1232086"/>
            <a:ext cx="25550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uFillTx/>
              </a:rPr>
              <a:t>pidLevel</a:t>
            </a:r>
            <a:r>
              <a:rPr lang="en-US" sz="1200" b="1" dirty="0">
                <a:uFillTx/>
              </a:rPr>
              <a:t> to </a:t>
            </a:r>
            <a:r>
              <a:rPr lang="en-US" sz="1200" b="1" dirty="0" err="1">
                <a:uFillTx/>
              </a:rPr>
              <a:t>isaLevel</a:t>
            </a:r>
            <a:r>
              <a:rPr lang="en-US" sz="1200" b="1" dirty="0">
                <a:uFillTx/>
              </a:rPr>
              <a:t> map:</a:t>
            </a:r>
          </a:p>
          <a:p>
            <a:r>
              <a:rPr lang="en-US" sz="1200" b="1" dirty="0">
                <a:uFillTx/>
              </a:rPr>
              <a:t>    1 : Enterprise</a:t>
            </a:r>
          </a:p>
          <a:p>
            <a:r>
              <a:rPr lang="en-US" sz="1200" b="1" dirty="0">
                <a:uFillTx/>
              </a:rPr>
              <a:t>    2 : Site</a:t>
            </a:r>
          </a:p>
          <a:p>
            <a:r>
              <a:rPr lang="en-US" sz="1200" b="1" dirty="0">
                <a:uFillTx/>
              </a:rPr>
              <a:t>    3 : Area</a:t>
            </a:r>
          </a:p>
          <a:p>
            <a:r>
              <a:rPr lang="en-US" sz="1200" b="1" dirty="0">
                <a:uFillTx/>
              </a:rPr>
              <a:t>    4 : Process Cell</a:t>
            </a:r>
          </a:p>
          <a:p>
            <a:r>
              <a:rPr lang="en-US" sz="1200" b="1" dirty="0">
                <a:solidFill>
                  <a:srgbClr val="00B050"/>
                </a:solidFill>
                <a:uFillTx/>
              </a:rPr>
              <a:t>    5 : Unit</a:t>
            </a:r>
          </a:p>
          <a:p>
            <a:r>
              <a:rPr lang="en-US" sz="1200" b="1" dirty="0">
                <a:solidFill>
                  <a:srgbClr val="0000FF"/>
                </a:solidFill>
                <a:uFillTx/>
              </a:rPr>
              <a:t>    6 : </a:t>
            </a:r>
            <a:r>
              <a:rPr lang="en-US" sz="1200" b="1" dirty="0" err="1">
                <a:solidFill>
                  <a:srgbClr val="0000FF"/>
                </a:solidFill>
                <a:uFillTx/>
              </a:rPr>
              <a:t>Emodule</a:t>
            </a:r>
            <a:endParaRPr lang="en-US" sz="1200" b="1" dirty="0">
              <a:solidFill>
                <a:srgbClr val="0000FF"/>
              </a:solidFill>
              <a:uFillTx/>
            </a:endParaRPr>
          </a:p>
          <a:p>
            <a:r>
              <a:rPr lang="en-US" sz="1200" b="1" dirty="0">
                <a:solidFill>
                  <a:srgbClr val="0000FF"/>
                </a:solidFill>
                <a:uFillTx/>
              </a:rPr>
              <a:t>    …</a:t>
            </a:r>
          </a:p>
          <a:p>
            <a:r>
              <a:rPr lang="en-US" sz="1200" b="1" dirty="0">
                <a:solidFill>
                  <a:srgbClr val="0000FF"/>
                </a:solidFill>
                <a:uFillTx/>
              </a:rPr>
              <a:t>    </a:t>
            </a:r>
            <a:r>
              <a:rPr lang="en-US" sz="1200" b="1" dirty="0">
                <a:solidFill>
                  <a:srgbClr val="00B0F0"/>
                </a:solidFill>
                <a:uFillTx/>
              </a:rPr>
              <a:t>n : </a:t>
            </a:r>
            <a:r>
              <a:rPr lang="en-US" sz="1200" b="1" dirty="0" err="1">
                <a:solidFill>
                  <a:srgbClr val="00B0F0"/>
                </a:solidFill>
                <a:uFillTx/>
              </a:rPr>
              <a:t>Cmodule</a:t>
            </a:r>
            <a:endParaRPr lang="en-US" sz="1200" b="1" dirty="0">
              <a:solidFill>
                <a:srgbClr val="00B0F0"/>
              </a:solidFill>
              <a:uFillTx/>
            </a:endParaRPr>
          </a:p>
          <a:p>
            <a:endParaRPr lang="en-US" sz="1200" b="1" dirty="0">
              <a:solidFill>
                <a:srgbClr val="00B0F0"/>
              </a:solidFill>
              <a:uFillTx/>
            </a:endParaRPr>
          </a:p>
          <a:p>
            <a:r>
              <a:rPr lang="en-US" sz="1200" dirty="0">
                <a:solidFill>
                  <a:srgbClr val="00B0F0"/>
                </a:solidFill>
                <a:uFillTx/>
              </a:rPr>
              <a:t>(only last level labelled as </a:t>
            </a:r>
            <a:r>
              <a:rPr lang="en-US" sz="1200" dirty="0" err="1">
                <a:solidFill>
                  <a:srgbClr val="00B0F0"/>
                </a:solidFill>
                <a:uFillTx/>
              </a:rPr>
              <a:t>Cmodule</a:t>
            </a:r>
            <a:r>
              <a:rPr lang="en-US" sz="1200" dirty="0">
                <a:solidFill>
                  <a:srgbClr val="00B0F0"/>
                </a:solidFill>
                <a:uFillTx/>
              </a:rPr>
              <a:t>)</a:t>
            </a:r>
          </a:p>
          <a:p>
            <a:endParaRPr lang="en-US" sz="1200" dirty="0">
              <a:uFillTx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3 – </a:t>
            </a:r>
            <a:r>
              <a:rPr lang="en-GB" sz="1600" b="1" dirty="0" err="1">
                <a:solidFill>
                  <a:schemeClr val="bg1">
                    <a:lumMod val="50000"/>
                  </a:schemeClr>
                </a:solidFill>
                <a:uFillTx/>
              </a:rPr>
              <a:t>placeVertices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()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28" name="Grafik 3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1" y="2828410"/>
            <a:ext cx="4873399" cy="2507361"/>
          </a:xfrm>
          <a:prstGeom prst="rect">
            <a:avLst/>
          </a:prstGeom>
        </p:spPr>
      </p:pic>
      <p:graphicFrame>
        <p:nvGraphicFramePr>
          <p:cNvPr id="330" name="Tabelle 329"/>
          <p:cNvGraphicFramePr>
            <a:graphicFrameLocks noGrp="1"/>
          </p:cNvGraphicFramePr>
          <p:nvPr/>
        </p:nvGraphicFramePr>
        <p:xfrm>
          <a:off x="1114066" y="6328109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1" name="TextBox 62"/>
          <p:cNvSpPr txBox="1">
            <a:spLocks/>
          </p:cNvSpPr>
          <p:nvPr/>
        </p:nvSpPr>
        <p:spPr>
          <a:xfrm>
            <a:off x="1007465" y="6097012"/>
            <a:ext cx="21172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Tree Array (nested hierarchy):</a:t>
            </a:r>
            <a:endParaRPr lang="en-GB" sz="1050" dirty="0">
              <a:uFillTx/>
            </a:endParaRPr>
          </a:p>
        </p:txBody>
      </p:sp>
      <p:sp>
        <p:nvSpPr>
          <p:cNvPr id="333" name="TextBox 62"/>
          <p:cNvSpPr txBox="1">
            <a:spLocks/>
          </p:cNvSpPr>
          <p:nvPr/>
        </p:nvSpPr>
        <p:spPr>
          <a:xfrm>
            <a:off x="6856158" y="6097679"/>
            <a:ext cx="837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Path Array:</a:t>
            </a:r>
            <a:endParaRPr lang="en-GB" sz="1050" dirty="0">
              <a:uFillTx/>
            </a:endParaRPr>
          </a:p>
        </p:txBody>
      </p:sp>
      <p:sp>
        <p:nvSpPr>
          <p:cNvPr id="334" name="TextBox 62"/>
          <p:cNvSpPr txBox="1">
            <a:spLocks/>
          </p:cNvSpPr>
          <p:nvPr/>
        </p:nvSpPr>
        <p:spPr>
          <a:xfrm>
            <a:off x="2089079" y="1509847"/>
            <a:ext cx="216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nodeTree</a:t>
            </a:r>
          </a:p>
        </p:txBody>
      </p:sp>
      <p:sp>
        <p:nvSpPr>
          <p:cNvPr id="335" name="TextBox 62"/>
          <p:cNvSpPr txBox="1">
            <a:spLocks/>
          </p:cNvSpPr>
          <p:nvPr/>
        </p:nvSpPr>
        <p:spPr>
          <a:xfrm>
            <a:off x="7531332" y="1570294"/>
            <a:ext cx="2759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path</a:t>
            </a:r>
            <a:r>
              <a:rPr lang="en-GB" dirty="0">
                <a:uFillTx/>
              </a:rPr>
              <a:t> </a:t>
            </a:r>
          </a:p>
          <a:p>
            <a:pPr algn="ctr"/>
            <a:r>
              <a:rPr lang="en-GB" dirty="0">
                <a:uFillTx/>
              </a:rPr>
              <a:t>(for vertex placement)</a:t>
            </a:r>
          </a:p>
        </p:txBody>
      </p:sp>
      <p:sp>
        <p:nvSpPr>
          <p:cNvPr id="336" name="Pfeil nach rechts 335"/>
          <p:cNvSpPr>
            <a:spLocks/>
          </p:cNvSpPr>
          <p:nvPr/>
        </p:nvSpPr>
        <p:spPr>
          <a:xfrm>
            <a:off x="5801759" y="3607723"/>
            <a:ext cx="422779" cy="3823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000000"/>
                </a:solidFill>
              </a:ln>
              <a:solidFill>
                <a:schemeClr val="tx1"/>
              </a:solidFill>
              <a:uFillTx/>
            </a:endParaRPr>
          </a:p>
        </p:txBody>
      </p:sp>
      <p:graphicFrame>
        <p:nvGraphicFramePr>
          <p:cNvPr id="338" name="Tabelle 337"/>
          <p:cNvGraphicFramePr>
            <a:graphicFrameLocks noGrp="1"/>
          </p:cNvGraphicFramePr>
          <p:nvPr/>
        </p:nvGraphicFramePr>
        <p:xfrm>
          <a:off x="6924249" y="6328776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62"/>
          <p:cNvSpPr txBox="1">
            <a:spLocks/>
          </p:cNvSpPr>
          <p:nvPr/>
        </p:nvSpPr>
        <p:spPr>
          <a:xfrm>
            <a:off x="4366109" y="3238391"/>
            <a:ext cx="294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 err="1">
                <a:uFillTx/>
              </a:rPr>
              <a:t>placeVertices</a:t>
            </a:r>
            <a:r>
              <a:rPr lang="en-GB" b="1" i="1">
                <a:uFillTx/>
              </a:rPr>
              <a:t>(</a:t>
            </a:r>
            <a:r>
              <a:rPr lang="en-GB" i="1">
                <a:uFillTx/>
              </a:rPr>
              <a:t>path</a:t>
            </a:r>
            <a:r>
              <a:rPr lang="en-GB" b="1" i="1">
                <a:uFillTx/>
              </a:rPr>
              <a:t>)</a:t>
            </a:r>
            <a:endParaRPr lang="en-GB" b="1" i="1" dirty="0">
              <a:uFillTx/>
            </a:endParaRPr>
          </a:p>
        </p:txBody>
      </p:sp>
      <p:sp>
        <p:nvSpPr>
          <p:cNvPr id="14" name="TextBox 62"/>
          <p:cNvSpPr txBox="1">
            <a:spLocks/>
          </p:cNvSpPr>
          <p:nvPr/>
        </p:nvSpPr>
        <p:spPr>
          <a:xfrm>
            <a:off x="852068" y="5740254"/>
            <a:ext cx="71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Input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  <p:sp>
        <p:nvSpPr>
          <p:cNvPr id="15" name="TextBox 62"/>
          <p:cNvSpPr txBox="1">
            <a:spLocks/>
          </p:cNvSpPr>
          <p:nvPr/>
        </p:nvSpPr>
        <p:spPr>
          <a:xfrm>
            <a:off x="6686137" y="5740254"/>
            <a:ext cx="9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Output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Family Tree Analogy - Terminology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aphicFrame>
        <p:nvGraphicFramePr>
          <p:cNvPr id="120" name="Tabelle 119"/>
          <p:cNvGraphicFramePr>
            <a:graphicFrameLocks noGrp="1"/>
          </p:cNvGraphicFramePr>
          <p:nvPr/>
        </p:nvGraphicFramePr>
        <p:xfrm>
          <a:off x="279576" y="1623106"/>
          <a:ext cx="2538050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…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1" name="TextBox 62"/>
          <p:cNvSpPr txBox="1">
            <a:spLocks/>
          </p:cNvSpPr>
          <p:nvPr/>
        </p:nvSpPr>
        <p:spPr>
          <a:xfrm>
            <a:off x="172970" y="1392009"/>
            <a:ext cx="837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Path Array:</a:t>
            </a:r>
            <a:endParaRPr lang="en-GB" sz="1050" dirty="0">
              <a:uFillTx/>
            </a:endParaRPr>
          </a:p>
        </p:txBody>
      </p:sp>
      <p:sp>
        <p:nvSpPr>
          <p:cNvPr id="124" name="TextBox 62"/>
          <p:cNvSpPr txBox="1">
            <a:spLocks/>
          </p:cNvSpPr>
          <p:nvPr/>
        </p:nvSpPr>
        <p:spPr>
          <a:xfrm>
            <a:off x="168573" y="2045813"/>
            <a:ext cx="10210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Areas Array:</a:t>
            </a:r>
            <a:endParaRPr lang="en-GB" sz="1050" dirty="0">
              <a:uFillTx/>
            </a:endParaRPr>
          </a:p>
        </p:txBody>
      </p:sp>
      <p:graphicFrame>
        <p:nvGraphicFramePr>
          <p:cNvPr id="125" name="Tabelle 124"/>
          <p:cNvGraphicFramePr>
            <a:graphicFrameLocks noGrp="1"/>
          </p:cNvGraphicFramePr>
          <p:nvPr/>
        </p:nvGraphicFramePr>
        <p:xfrm>
          <a:off x="279575" y="2275412"/>
          <a:ext cx="507610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2" name="Grafik 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318" y="1787236"/>
            <a:ext cx="6897063" cy="3548535"/>
          </a:xfrm>
          <a:prstGeom prst="rect">
            <a:avLst/>
          </a:prstGeom>
        </p:spPr>
      </p:pic>
      <p:graphicFrame>
        <p:nvGraphicFramePr>
          <p:cNvPr id="10" name="Tabelle 124"/>
          <p:cNvGraphicFramePr>
            <a:graphicFrameLocks noGrp="1"/>
          </p:cNvGraphicFramePr>
          <p:nvPr/>
        </p:nvGraphicFramePr>
        <p:xfrm>
          <a:off x="279575" y="2658725"/>
          <a:ext cx="507610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elle 124"/>
          <p:cNvGraphicFramePr>
            <a:graphicFrameLocks noGrp="1"/>
          </p:cNvGraphicFramePr>
          <p:nvPr/>
        </p:nvGraphicFramePr>
        <p:xfrm>
          <a:off x="279575" y="3042038"/>
          <a:ext cx="25380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elle 124"/>
          <p:cNvGraphicFramePr>
            <a:graphicFrameLocks noGrp="1"/>
          </p:cNvGraphicFramePr>
          <p:nvPr/>
        </p:nvGraphicFramePr>
        <p:xfrm>
          <a:off x="279575" y="3425351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elle 124"/>
          <p:cNvGraphicFramePr>
            <a:graphicFrameLocks noGrp="1"/>
          </p:cNvGraphicFramePr>
          <p:nvPr/>
        </p:nvGraphicFramePr>
        <p:xfrm>
          <a:off x="279575" y="3813900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elle 124"/>
          <p:cNvGraphicFramePr>
            <a:graphicFrameLocks noGrp="1"/>
          </p:cNvGraphicFramePr>
          <p:nvPr/>
        </p:nvGraphicFramePr>
        <p:xfrm>
          <a:off x="279575" y="4197213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elle 124"/>
          <p:cNvGraphicFramePr>
            <a:graphicFrameLocks noGrp="1"/>
          </p:cNvGraphicFramePr>
          <p:nvPr/>
        </p:nvGraphicFramePr>
        <p:xfrm>
          <a:off x="279575" y="4580526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elle 124"/>
          <p:cNvGraphicFramePr>
            <a:graphicFrameLocks noGrp="1"/>
          </p:cNvGraphicFramePr>
          <p:nvPr/>
        </p:nvGraphicFramePr>
        <p:xfrm>
          <a:off x="279575" y="4963839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elle 124"/>
          <p:cNvGraphicFramePr>
            <a:graphicFrameLocks noGrp="1"/>
          </p:cNvGraphicFramePr>
          <p:nvPr/>
        </p:nvGraphicFramePr>
        <p:xfrm>
          <a:off x="279575" y="5329688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elle 124"/>
          <p:cNvGraphicFramePr>
            <a:graphicFrameLocks noGrp="1"/>
          </p:cNvGraphicFramePr>
          <p:nvPr/>
        </p:nvGraphicFramePr>
        <p:xfrm>
          <a:off x="279575" y="5713001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elle 124"/>
          <p:cNvGraphicFramePr>
            <a:graphicFrameLocks noGrp="1"/>
          </p:cNvGraphicFramePr>
          <p:nvPr/>
        </p:nvGraphicFramePr>
        <p:xfrm>
          <a:off x="279575" y="6096314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Tabelle 124"/>
          <p:cNvGraphicFramePr>
            <a:graphicFrameLocks noGrp="1"/>
          </p:cNvGraphicFramePr>
          <p:nvPr/>
        </p:nvGraphicFramePr>
        <p:xfrm>
          <a:off x="279575" y="6479627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A9025-88F0-4316-A114-FEA69B2B9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1559" y="1023938"/>
            <a:ext cx="4010026" cy="5548309"/>
          </a:xfrm>
        </p:spPr>
        <p:txBody>
          <a:bodyPr/>
          <a:lstStyle/>
          <a:p>
            <a:pPr algn="just"/>
            <a:r>
              <a:rPr lang="en-US" sz="1600" dirty="0"/>
              <a:t>Changes to equipment</a:t>
            </a:r>
          </a:p>
          <a:p>
            <a:pPr algn="just"/>
            <a:r>
              <a:rPr lang="en-US" sz="1600" dirty="0"/>
              <a:t>Size modifications to be made (defaults left for now)</a:t>
            </a:r>
          </a:p>
          <a:p>
            <a:pPr algn="just"/>
            <a:r>
              <a:rPr lang="en-US" sz="1600" dirty="0"/>
              <a:t>Arrows and groups defined in library but won’t be implemented for now</a:t>
            </a:r>
          </a:p>
          <a:p>
            <a:pPr algn="just"/>
            <a:r>
              <a:rPr lang="en-US" sz="1600" dirty="0"/>
              <a:t>Groups are defined in </a:t>
            </a:r>
            <a:r>
              <a:rPr lang="en-US" sz="1600" dirty="0" err="1"/>
              <a:t>l_nodes</a:t>
            </a:r>
            <a:r>
              <a:rPr lang="en-US" sz="1600" dirty="0"/>
              <a:t>, they will serve for inclusion graphing algorithm</a:t>
            </a:r>
          </a:p>
          <a:p>
            <a:pPr algn="just"/>
            <a:r>
              <a:rPr lang="en-US" sz="1600" dirty="0"/>
              <a:t>4 shape types defined. </a:t>
            </a:r>
            <a:r>
              <a:rPr lang="en-US" sz="1600" dirty="0" err="1"/>
              <a:t>shapeName</a:t>
            </a:r>
            <a:r>
              <a:rPr lang="en-US" sz="1600" dirty="0"/>
              <a:t> defines line type: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P&amp;ID Shapes Library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9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EEE9F1-CC35-4D6D-A56B-CC5689353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"/>
          <a:stretch/>
        </p:blipFill>
        <p:spPr>
          <a:xfrm>
            <a:off x="430415" y="1023938"/>
            <a:ext cx="6606730" cy="3356260"/>
          </a:xfrm>
          <a:prstGeom prst="rect">
            <a:avLst/>
          </a:prstGeom>
        </p:spPr>
      </p:pic>
      <p:graphicFrame>
        <p:nvGraphicFramePr>
          <p:cNvPr id="7" name="Table 1">
            <a:extLst>
              <a:ext uri="{FF2B5EF4-FFF2-40B4-BE49-F238E27FC236}">
                <a16:creationId xmlns:a16="http://schemas.microsoft.com/office/drawing/2014/main" id="{06AD4CE7-DC97-41BB-83A9-16CFB38A3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206892"/>
              </p:ext>
            </p:extLst>
          </p:nvPr>
        </p:nvGraphicFramePr>
        <p:xfrm>
          <a:off x="8771370" y="3674926"/>
          <a:ext cx="1105624" cy="705272"/>
        </p:xfrm>
        <a:graphic>
          <a:graphicData uri="http://schemas.openxmlformats.org/drawingml/2006/table">
            <a:tbl>
              <a:tblPr firstRow="1" bandRow="1"/>
              <a:tblGrid>
                <a:gridCol w="65852">
                  <a:extLst>
                    <a:ext uri="{9D8B030D-6E8A-4147-A177-3AD203B41FA5}">
                      <a16:colId xmlns:a16="http://schemas.microsoft.com/office/drawing/2014/main" val="110055496"/>
                    </a:ext>
                  </a:extLst>
                </a:gridCol>
                <a:gridCol w="147185">
                  <a:extLst>
                    <a:ext uri="{9D8B030D-6E8A-4147-A177-3AD203B41FA5}">
                      <a16:colId xmlns:a16="http://schemas.microsoft.com/office/drawing/2014/main" val="1474027392"/>
                    </a:ext>
                  </a:extLst>
                </a:gridCol>
                <a:gridCol w="892587">
                  <a:extLst>
                    <a:ext uri="{9D8B030D-6E8A-4147-A177-3AD203B41FA5}">
                      <a16:colId xmlns:a16="http://schemas.microsoft.com/office/drawing/2014/main" val="2494506641"/>
                    </a:ext>
                  </a:extLst>
                </a:gridCol>
              </a:tblGrid>
              <a:tr h="176318">
                <a:tc>
                  <a:txBody>
                    <a:bodyPr/>
                    <a:lstStyle/>
                    <a:p>
                      <a:pPr rtl="0" fontAlgn="b"/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 1</a:t>
                      </a:r>
                    </a:p>
                  </a:txBody>
                  <a:tcPr marL="11430" marR="11430" marT="7620" marB="762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000" b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pipe_line</a:t>
                      </a:r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/>
                </a:tc>
                <a:extLst>
                  <a:ext uri="{0D108BD9-81ED-4DB2-BD59-A6C34878D82A}">
                    <a16:rowId xmlns:a16="http://schemas.microsoft.com/office/drawing/2014/main" val="3029982909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rtl="0" fontAlgn="b"/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 2</a:t>
                      </a:r>
                    </a:p>
                  </a:txBody>
                  <a:tcPr marL="11430" marR="11430" marT="7620" marB="762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000" b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connection_line</a:t>
                      </a:r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/>
                </a:tc>
                <a:extLst>
                  <a:ext uri="{0D108BD9-81ED-4DB2-BD59-A6C34878D82A}">
                    <a16:rowId xmlns:a16="http://schemas.microsoft.com/office/drawing/2014/main" val="872993230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rtl="0" fontAlgn="b"/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 3</a:t>
                      </a:r>
                    </a:p>
                  </a:txBody>
                  <a:tcPr marL="11430" marR="11430" marT="7620" marB="762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000" b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signal_line</a:t>
                      </a:r>
                      <a:endParaRPr lang="de-DE" sz="1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/>
                </a:tc>
                <a:extLst>
                  <a:ext uri="{0D108BD9-81ED-4DB2-BD59-A6C34878D82A}">
                    <a16:rowId xmlns:a16="http://schemas.microsoft.com/office/drawing/2014/main" val="217509344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rtl="0" fontAlgn="b"/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 4</a:t>
                      </a:r>
                    </a:p>
                  </a:txBody>
                  <a:tcPr marL="11430" marR="11430" marT="7620" marB="762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000" b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data_line</a:t>
                      </a:r>
                      <a:endParaRPr lang="de-DE" sz="1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/>
                </a:tc>
                <a:extLst>
                  <a:ext uri="{0D108BD9-81ED-4DB2-BD59-A6C34878D82A}">
                    <a16:rowId xmlns:a16="http://schemas.microsoft.com/office/drawing/2014/main" val="55451849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5F4D3BC5-00F0-4333-82CF-B0BB7F104AF0}"/>
              </a:ext>
            </a:extLst>
          </p:cNvPr>
          <p:cNvGrpSpPr/>
          <p:nvPr/>
        </p:nvGrpSpPr>
        <p:grpSpPr>
          <a:xfrm>
            <a:off x="9982262" y="3764866"/>
            <a:ext cx="451104" cy="539392"/>
            <a:chOff x="11332464" y="3691128"/>
            <a:chExt cx="451104" cy="53939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C3EA28-2A65-4618-A1BE-98E33F09A31A}"/>
                </a:ext>
              </a:extLst>
            </p:cNvPr>
            <p:cNvCxnSpPr>
              <a:cxnSpLocks/>
            </p:cNvCxnSpPr>
            <p:nvPr/>
          </p:nvCxnSpPr>
          <p:spPr>
            <a:xfrm>
              <a:off x="11332464" y="3691128"/>
              <a:ext cx="45110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622E0-D8AF-4595-A405-B5627FB17B2A}"/>
                </a:ext>
              </a:extLst>
            </p:cNvPr>
            <p:cNvCxnSpPr/>
            <p:nvPr/>
          </p:nvCxnSpPr>
          <p:spPr>
            <a:xfrm>
              <a:off x="11332464" y="3870925"/>
              <a:ext cx="4347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9375113-02C2-4C96-AD81-505671B40817}"/>
                </a:ext>
              </a:extLst>
            </p:cNvPr>
            <p:cNvCxnSpPr/>
            <p:nvPr/>
          </p:nvCxnSpPr>
          <p:spPr>
            <a:xfrm>
              <a:off x="11332464" y="4050722"/>
              <a:ext cx="43472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9717A9-04E8-4844-BD96-0A182C6B5B04}"/>
                </a:ext>
              </a:extLst>
            </p:cNvPr>
            <p:cNvCxnSpPr/>
            <p:nvPr/>
          </p:nvCxnSpPr>
          <p:spPr>
            <a:xfrm>
              <a:off x="11332464" y="4230520"/>
              <a:ext cx="43472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2" descr="Image result for gefasoft logo svg">
            <a:extLst>
              <a:ext uri="{FF2B5EF4-FFF2-40B4-BE49-F238E27FC236}">
                <a16:creationId xmlns:a16="http://schemas.microsoft.com/office/drawing/2014/main" id="{5D3538C7-16CB-4CE2-8A2A-709F949E3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519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Vertex Placement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Constraints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876" y="1136484"/>
            <a:ext cx="11371007" cy="5808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b="1" dirty="0">
                <a:uFillTx/>
              </a:rPr>
              <a:t>Constraints</a:t>
            </a:r>
            <a:r>
              <a:rPr lang="en-GB" sz="1900" dirty="0">
                <a:uFillTx/>
              </a:rPr>
              <a:t>: provided as additional inputs to graphing algorithm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500" dirty="0">
                <a:uFillTx/>
              </a:rPr>
              <a:t>Knowledge about graph semantics required for example: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place a given vertex in the “middle” of the drawing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place a given vertex on the external boundary of the drawing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draw a subgraph with a prescribed “shape”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keep a group of vertices “close” together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1. Algorithmic Approach     </a:t>
            </a:r>
            <a:r>
              <a:rPr lang="en-US" sz="1500" dirty="0">
                <a:solidFill>
                  <a:srgbClr val="FFC000"/>
                </a:solidFill>
                <a:uFillTx/>
                <a:sym typeface="Wingdings" panose="05000000000000000000" pitchFamily="2" charset="2"/>
              </a:rPr>
              <a:t>     For minimizing area</a:t>
            </a:r>
            <a:endParaRPr lang="en-US" sz="1500" dirty="0">
              <a:solidFill>
                <a:srgbClr val="FFC000"/>
              </a:solidFill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Graph layout generated according to a </a:t>
            </a:r>
            <a:r>
              <a:rPr lang="en-US" sz="1100" b="1" dirty="0">
                <a:uFillTx/>
              </a:rPr>
              <a:t>prescribed set of aesthetic criteria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Aesthetic criteria in algorithm as </a:t>
            </a:r>
            <a:r>
              <a:rPr lang="en-US" sz="1100" b="1" dirty="0" err="1">
                <a:uFillTx/>
              </a:rPr>
              <a:t>optimizatioin</a:t>
            </a:r>
            <a:r>
              <a:rPr lang="en-US" sz="1100" b="1" dirty="0">
                <a:uFillTx/>
              </a:rPr>
              <a:t> goals </a:t>
            </a:r>
            <a:r>
              <a:rPr lang="en-US" sz="1100" dirty="0">
                <a:uFillTx/>
              </a:rPr>
              <a:t>(minimize crossings, minimize area …)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Advantages</a:t>
            </a:r>
            <a:r>
              <a:rPr lang="en-US" sz="1100" dirty="0">
                <a:uFillTx/>
              </a:rPr>
              <a:t>: computational efficiency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Disadvantages</a:t>
            </a:r>
            <a:r>
              <a:rPr lang="en-US" sz="1100" dirty="0">
                <a:uFillTx/>
              </a:rPr>
              <a:t>: user-defined constraints not naturally supported.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2. Declarative Approach     </a:t>
            </a:r>
            <a:r>
              <a:rPr lang="en-US" sz="1500" dirty="0">
                <a:solidFill>
                  <a:srgbClr val="FFC000"/>
                </a:solidFill>
                <a:uFillTx/>
                <a:sym typeface="Wingdings" panose="05000000000000000000" pitchFamily="2" charset="2"/>
              </a:rPr>
              <a:t>     For vertex positioning</a:t>
            </a:r>
            <a:endParaRPr lang="en-US" sz="1500" dirty="0">
              <a:solidFill>
                <a:srgbClr val="FFC000"/>
              </a:solidFill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Graph layout specified by </a:t>
            </a:r>
            <a:r>
              <a:rPr lang="en-US" sz="1100" b="1" dirty="0">
                <a:uFillTx/>
              </a:rPr>
              <a:t>user-defined set of constraints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Layout generated by the solution of a </a:t>
            </a:r>
            <a:r>
              <a:rPr lang="en-US" sz="1100" b="1" dirty="0">
                <a:uFillTx/>
              </a:rPr>
              <a:t>system of constraints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Advantages</a:t>
            </a:r>
            <a:r>
              <a:rPr lang="en-US" sz="1100" dirty="0">
                <a:uFillTx/>
              </a:rPr>
              <a:t>: expressive power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Disadvantages</a:t>
            </a:r>
            <a:r>
              <a:rPr lang="en-US" sz="1100" dirty="0">
                <a:uFillTx/>
              </a:rPr>
              <a:t>: some natural aesthetics (e.g. planarity) need </a:t>
            </a:r>
            <a:r>
              <a:rPr lang="en-US" sz="1100" b="1" dirty="0">
                <a:uFillTx/>
              </a:rPr>
              <a:t>complex constraints</a:t>
            </a:r>
            <a:r>
              <a:rPr lang="en-US" sz="1100" dirty="0">
                <a:uFillTx/>
              </a:rPr>
              <a:t>, general constraint solving systems are computationally </a:t>
            </a:r>
            <a:r>
              <a:rPr lang="en-US" sz="1100" dirty="0" err="1">
                <a:uFillTx/>
              </a:rPr>
              <a:t>inneficient</a:t>
            </a:r>
            <a:r>
              <a:rPr lang="en-US" sz="1100" dirty="0">
                <a:uFillTx/>
              </a:rPr>
              <a:t> (think of </a:t>
            </a:r>
            <a:r>
              <a:rPr lang="en-US" sz="1100" b="1" dirty="0">
                <a:uFillTx/>
              </a:rPr>
              <a:t>many if-</a:t>
            </a:r>
            <a:r>
              <a:rPr lang="en-US" sz="1100" b="1" dirty="0" err="1">
                <a:uFillTx/>
              </a:rPr>
              <a:t>thens</a:t>
            </a:r>
            <a:r>
              <a:rPr lang="en-US" sz="1100" dirty="0">
                <a:uFillTx/>
              </a:rPr>
              <a:t>), lack of powerful </a:t>
            </a:r>
            <a:r>
              <a:rPr lang="en-US" sz="1100" b="1" dirty="0">
                <a:uFillTx/>
              </a:rPr>
              <a:t>language for constraint specification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marL="914400" lvl="2" indent="0" algn="r">
              <a:lnSpc>
                <a:spcPct val="110000"/>
              </a:lnSpc>
              <a:buClr>
                <a:srgbClr val="FFC000"/>
              </a:buClr>
              <a:buNone/>
            </a:pPr>
            <a:r>
              <a:rPr lang="en-GB" sz="1100" dirty="0">
                <a:solidFill>
                  <a:schemeClr val="bg1">
                    <a:lumMod val="50000"/>
                  </a:schemeClr>
                </a:solidFill>
                <a:uFillTx/>
              </a:rPr>
              <a:t>http://cs.brown.edu/people/rtamassi/papers/gd-tutorial/gd-constraints.pdf</a:t>
            </a:r>
          </a:p>
          <a:p>
            <a:pPr marL="0" indent="0">
              <a:lnSpc>
                <a:spcPct val="110000"/>
              </a:lnSpc>
              <a:buNone/>
            </a:pPr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Vertex Positioning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Rules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0065" y="1201938"/>
            <a:ext cx="11371007" cy="69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Positioning Rules based on </a:t>
            </a:r>
            <a:r>
              <a:rPr lang="en-GB" sz="1900" dirty="0" err="1">
                <a:uFillTx/>
              </a:rPr>
              <a:t>shapeCategory</a:t>
            </a:r>
            <a:r>
              <a:rPr lang="en-GB" sz="1900" dirty="0">
                <a:uFillTx/>
              </a:rPr>
              <a:t>: (inline/block/</a:t>
            </a:r>
            <a:r>
              <a:rPr lang="en-GB" sz="1900" dirty="0" err="1">
                <a:uFillTx/>
              </a:rPr>
              <a:t>center</a:t>
            </a:r>
            <a:r>
              <a:rPr lang="en-GB" sz="1900" dirty="0">
                <a:uFillTx/>
              </a:rPr>
              <a:t>/nucleus tags. tiles system, declarative </a:t>
            </a:r>
          </a:p>
          <a:p>
            <a:pPr marL="0" indent="0">
              <a:buNone/>
            </a:pPr>
            <a:endParaRPr lang="en-GB" sz="1400" dirty="0">
              <a:uFillTx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/>
        </p:nvGraphicFramePr>
        <p:xfrm>
          <a:off x="1008808" y="1814285"/>
          <a:ext cx="8434131" cy="4700813"/>
        </p:xfrm>
        <a:graphic>
          <a:graphicData uri="http://schemas.openxmlformats.org/drawingml/2006/table">
            <a:tbl>
              <a:tblPr firstRow="1" bandRow="1"/>
              <a:tblGrid>
                <a:gridCol w="903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2877"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800" b="1" u="none" strike="noStrike" dirty="0">
                          <a:effectLst/>
                          <a:uFillTx/>
                        </a:rPr>
                        <a:t>               current previous  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agitators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arrows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compressors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heat</a:t>
                      </a:r>
                      <a:endParaRPr lang="de-DE" sz="800" b="1" u="none" strike="noStrike" dirty="0">
                        <a:effectLst/>
                        <a:uFillTx/>
                      </a:endParaRPr>
                    </a:p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exchangers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engines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flow</a:t>
                      </a:r>
                      <a:endParaRPr lang="de-DE" sz="800" b="1" u="none" strike="noStrike" dirty="0">
                        <a:effectLst/>
                        <a:uFillTx/>
                      </a:endParaRPr>
                    </a:p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sensors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filters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pumps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valve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group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instrument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vessel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agitators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-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-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-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1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</a:rPr>
                        <a:t>2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3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arrows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compressors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heat</a:t>
                      </a:r>
                      <a:r>
                        <a:rPr lang="de-DE" sz="800" b="1" u="none" strike="noStrike" baseline="0" dirty="0">
                          <a:effectLst/>
                          <a:uFillTx/>
                        </a:rPr>
                        <a:t> </a:t>
                      </a:r>
                      <a:r>
                        <a:rPr lang="de-DE" sz="800" b="1" u="none" strike="noStrike" dirty="0" err="1">
                          <a:effectLst/>
                          <a:uFillTx/>
                        </a:rPr>
                        <a:t>exchangers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engines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flow</a:t>
                      </a:r>
                      <a:r>
                        <a:rPr lang="de-DE" sz="800" b="1" u="none" strike="noStrike" dirty="0">
                          <a:effectLst/>
                          <a:uFillTx/>
                        </a:rPr>
                        <a:t> </a:t>
                      </a:r>
                      <a:r>
                        <a:rPr lang="de-DE" sz="800" b="1" u="none" strike="noStrike" dirty="0" err="1">
                          <a:effectLst/>
                          <a:uFillTx/>
                        </a:rPr>
                        <a:t>sensors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filters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pumps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valve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group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instrument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vessel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Algorithm 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Textfeld 3"/>
          <p:cNvSpPr txBox="1">
            <a:spLocks/>
          </p:cNvSpPr>
          <p:nvPr/>
        </p:nvSpPr>
        <p:spPr>
          <a:xfrm>
            <a:off x="561960" y="147070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156349"/>
          </a:xfrm>
        </p:spPr>
        <p:txBody>
          <a:bodyPr>
            <a:normAutofit fontScale="92500" lnSpcReduction="20000"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User objects and metadata: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The User object is what gives </a:t>
            </a:r>
            <a:r>
              <a:rPr lang="en-US" sz="1600" dirty="0" err="1">
                <a:uFillTx/>
              </a:rPr>
              <a:t>mxGraph</a:t>
            </a:r>
            <a:r>
              <a:rPr lang="en-US" sz="1600" dirty="0">
                <a:uFillTx/>
              </a:rPr>
              <a:t> diagrams a context, it stores the business logic associated with a visual cell.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Can be simply a string or value and even an object.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uFillTx/>
              </a:rPr>
              <a:t>mxGraph</a:t>
            </a:r>
            <a:r>
              <a:rPr lang="en-US" sz="1600" dirty="0">
                <a:uFillTx/>
              </a:rPr>
              <a:t> supports the process of populating the model on the server-side and transmitting to the client, and back again. See the later chapter on “I/O and Server Communication”.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The data transmitted will be both the visual model (the diagram) as well as the business logic (mostly contained in the user objects).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PID metadata of the cell (non </a:t>
            </a:r>
            <a:r>
              <a:rPr lang="en-GB" sz="1600" dirty="0" err="1">
                <a:uFillTx/>
              </a:rPr>
              <a:t>mxGraph</a:t>
            </a:r>
            <a:r>
              <a:rPr lang="en-GB" sz="1600" dirty="0">
                <a:uFillTx/>
              </a:rPr>
              <a:t> data) can be included here as key-value pairs.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Values are then accessible through the key via placeholders.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value: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Removed value attribute from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 (default is null) because it would override the </a:t>
            </a:r>
            <a:r>
              <a:rPr lang="en-GB" sz="1600" dirty="0" err="1">
                <a:uFillTx/>
              </a:rPr>
              <a:t>binded</a:t>
            </a:r>
            <a:r>
              <a:rPr lang="en-GB" sz="1600" dirty="0">
                <a:uFillTx/>
              </a:rPr>
              <a:t> object surrounding the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When value attribute is omitted in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, the object surrounding the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 is enabled.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placeholders: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Placeholders can be used in labels and tooltips to reference properties of cells or ancestors, including the properties of the diagram.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Must be enabled for all objects: set ‘placeholders’ attribute to ‘1’ or check the Placeholders option in the metadata dialog.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To reference a property in a label or tooltip, place the name of the property between % signs. 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uFillTx/>
              </a:rPr>
              <a:t>placeholder: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A special field called in the metadata of the cell that can be used to reference the value under the given name in the cell's or an ancestor's metadata.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6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Next Sprint –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ToDos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156349"/>
          </a:xfrm>
        </p:spPr>
        <p:txBody>
          <a:bodyPr>
            <a:normAutofit fontScale="92500" lnSpcReduction="10000"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 err="1">
                <a:uFillTx/>
              </a:rPr>
              <a:t>Boardlet</a:t>
            </a:r>
            <a:r>
              <a:rPr lang="en-GB" sz="2000" dirty="0">
                <a:uFillTx/>
              </a:rPr>
              <a:t> Design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Fix floating buttons (side-by-side)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Design of root-node-selection input field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Fix query of siblings when selecting one root node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Build Hierarchy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Fix to start from selected root node (to work out for multiple)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Database queries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Connect remaining tables to repository with LC2 (instructions in daily-routine notes)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getData</a:t>
            </a:r>
            <a:r>
              <a:rPr lang="en-GB" sz="1600" dirty="0">
                <a:solidFill>
                  <a:srgbClr val="00B050"/>
                </a:solidFill>
                <a:uFillTx/>
              </a:rPr>
              <a:t>() generic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pidRootNode</a:t>
            </a:r>
            <a:r>
              <a:rPr lang="en-GB" sz="1600" dirty="0">
                <a:solidFill>
                  <a:srgbClr val="00B050"/>
                </a:solidFill>
                <a:uFillTx/>
              </a:rPr>
              <a:t> name query (to display in input field on </a:t>
            </a:r>
            <a:r>
              <a:rPr lang="en-GB" sz="1600" dirty="0" err="1">
                <a:solidFill>
                  <a:srgbClr val="00B050"/>
                </a:solidFill>
                <a:uFillTx/>
              </a:rPr>
              <a:t>updateInput</a:t>
            </a:r>
            <a:r>
              <a:rPr lang="en-GB" sz="1600" dirty="0">
                <a:solidFill>
                  <a:srgbClr val="00B050"/>
                </a:solidFill>
                <a:uFillTx/>
              </a:rPr>
              <a:t>())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pidNodes</a:t>
            </a:r>
            <a:r>
              <a:rPr lang="en-GB" sz="1600" dirty="0">
                <a:solidFill>
                  <a:srgbClr val="00B050"/>
                </a:solidFill>
                <a:uFillTx/>
              </a:rPr>
              <a:t> query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pidConnections</a:t>
            </a:r>
            <a:r>
              <a:rPr lang="en-GB" sz="1600" dirty="0">
                <a:solidFill>
                  <a:srgbClr val="00B050"/>
                </a:solidFill>
                <a:uFillTx/>
              </a:rPr>
              <a:t> query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Process Variables query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Animations via sapient-bind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Documentation and Commenting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Modularization of code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uFillTx/>
              </a:rPr>
              <a:t>JsDocs</a:t>
            </a:r>
            <a:endParaRPr lang="en-GB" sz="1600" dirty="0">
              <a:uFillTx/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Testing</a:t>
            </a:r>
          </a:p>
          <a:p>
            <a:pPr algn="just"/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44" y="1787237"/>
            <a:ext cx="11920744" cy="315360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  <a:uFillTx/>
              </a:rPr>
              <a:t>Dynamic Generation of Modular Industrial Plant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uFillTx/>
              </a:rPr>
              <a:t>Weekly Meeting 13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11 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4" name="Gruppieren 3"/>
          <p:cNvGrpSpPr/>
          <p:nvPr/>
        </p:nvGrpSpPr>
        <p:grpSpPr>
          <a:xfrm>
            <a:off x="686534" y="1010194"/>
            <a:ext cx="6613491" cy="5468849"/>
            <a:chOff x="686534" y="1010194"/>
            <a:chExt cx="6613491" cy="5468849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34" y="1010194"/>
              <a:ext cx="6613491" cy="5468849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5674" y="4384598"/>
              <a:ext cx="1046275" cy="232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/>
          <p:cNvGrpSpPr/>
          <p:nvPr/>
        </p:nvGrpSpPr>
        <p:grpSpPr>
          <a:xfrm>
            <a:off x="703161" y="1010194"/>
            <a:ext cx="6613491" cy="5468849"/>
            <a:chOff x="686534" y="1010194"/>
            <a:chExt cx="6613491" cy="54688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534" y="1010194"/>
              <a:ext cx="6613491" cy="5468849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5674" y="4384598"/>
              <a:ext cx="1046275" cy="2325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 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3" name="Rectangle 2"/>
          <p:cNvSpPr>
            <a:spLocks/>
          </p:cNvSpPr>
          <p:nvPr/>
        </p:nvSpPr>
        <p:spPr>
          <a:xfrm>
            <a:off x="686533" y="3944007"/>
            <a:ext cx="6613491" cy="14758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Boardlet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" y="1120930"/>
            <a:ext cx="4675846" cy="537260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340" y="1454229"/>
            <a:ext cx="5915851" cy="47060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 err="1">
                <a:solidFill>
                  <a:prstClr val="white">
                    <a:lumMod val="50000"/>
                  </a:prstClr>
                </a:solidFill>
              </a:rPr>
              <a:t>Overview</a:t>
            </a:r>
            <a:r>
              <a:rPr lang="en-US" sz="1600" b="1" dirty="0">
                <a:solidFill>
                  <a:prstClr val="white">
                    <a:lumMod val="50000"/>
                  </a:prstClr>
                </a:solidFill>
              </a:rPr>
              <a:t> of tasks: Week 9</a:t>
            </a:r>
            <a:endParaRPr 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2FBB54-FD15-4D38-AAA1-006F47815CD3}"/>
              </a:ext>
            </a:extLst>
          </p:cNvPr>
          <p:cNvGrpSpPr/>
          <p:nvPr/>
        </p:nvGrpSpPr>
        <p:grpSpPr>
          <a:xfrm>
            <a:off x="611720" y="1010194"/>
            <a:ext cx="6025085" cy="5554243"/>
            <a:chOff x="611720" y="1010194"/>
            <a:chExt cx="6025085" cy="555424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B3870D8-E8AA-4129-A0A2-D088B4BC1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"/>
            <a:stretch/>
          </p:blipFill>
          <p:spPr>
            <a:xfrm>
              <a:off x="621245" y="1010194"/>
              <a:ext cx="6015560" cy="555424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B33D53D-CEA6-4793-AA59-162439CE6782}"/>
                </a:ext>
              </a:extLst>
            </p:cNvPr>
            <p:cNvSpPr/>
            <p:nvPr/>
          </p:nvSpPr>
          <p:spPr>
            <a:xfrm>
              <a:off x="611720" y="2762250"/>
              <a:ext cx="6015560" cy="97155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2" descr="Image result for gefasoft logo svg">
            <a:extLst>
              <a:ext uri="{FF2B5EF4-FFF2-40B4-BE49-F238E27FC236}">
                <a16:creationId xmlns:a16="http://schemas.microsoft.com/office/drawing/2014/main" id="{33F896EA-C477-4764-BAA0-D16D62BF7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829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P&amp;ID Viewer - Dashboard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pic>
        <p:nvPicPr>
          <p:cNvPr id="8" name="Inhaltsplatzhalter 7">
            <a:hlinkClick r:id="rId3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470"/>
          <a:stretch/>
        </p:blipFill>
        <p:spPr>
          <a:xfrm>
            <a:off x="302859" y="902126"/>
            <a:ext cx="11586282" cy="5714802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Overview: Data Map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9835496" y="1290457"/>
            <a:ext cx="1744133" cy="2701517"/>
            <a:chOff x="9958647" y="157942"/>
            <a:chExt cx="1853738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6998333" y="2803850"/>
            <a:ext cx="1605340" cy="2438928"/>
            <a:chOff x="9958647" y="157942"/>
            <a:chExt cx="1856481" cy="2438928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4" name="Rechteck 203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connection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6" name="Rechteck 205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value_format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45" name="Rechteck 244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58" name="Rechteck 257"/>
            <p:cNvSpPr>
              <a:spLocks/>
            </p:cNvSpPr>
            <p:nvPr/>
          </p:nvSpPr>
          <p:spPr>
            <a:xfrm>
              <a:off x="9961390" y="233917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35496" y="4347545"/>
            <a:ext cx="1744133" cy="1915848"/>
            <a:chOff x="6968836" y="521661"/>
            <a:chExt cx="1853738" cy="1915848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1" name="Rechteck 130"/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2" name="Rechteck 131"/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68" name="Gruppieren 267"/>
          <p:cNvGrpSpPr/>
          <p:nvPr/>
        </p:nvGrpSpPr>
        <p:grpSpPr>
          <a:xfrm>
            <a:off x="4082494" y="4368347"/>
            <a:ext cx="1853738" cy="2177903"/>
            <a:chOff x="9958647" y="157946"/>
            <a:chExt cx="1853738" cy="2177903"/>
          </a:xfrm>
        </p:grpSpPr>
        <p:sp>
          <p:nvSpPr>
            <p:cNvPr id="269" name="Rechteck 268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270" name="Rechteck 269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71" name="Rechteck 270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272" name="Rechteck 271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273" name="Rechteck 272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4" name="Rechteck 273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5" name="Rechteck 274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6" name="Rechteck 275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595627" y="1264435"/>
            <a:ext cx="2566083" cy="5247497"/>
            <a:chOff x="9954513" y="157942"/>
            <a:chExt cx="1858595" cy="5247497"/>
          </a:xfrm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4" name="Rechteck 283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300" name="Gewinkelter Verbinder 99"/>
          <p:cNvCxnSpPr>
            <a:stCxn id="272" idx="1"/>
            <a:endCxn id="279" idx="3"/>
          </p:cNvCxnSpPr>
          <p:nvPr/>
        </p:nvCxnSpPr>
        <p:spPr>
          <a:xfrm rot="10800000">
            <a:off x="3160712" y="1775669"/>
            <a:ext cx="921782" cy="33574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Gewinkelter Verbinder 99"/>
          <p:cNvCxnSpPr>
            <a:stCxn id="204" idx="3"/>
            <a:endCxn id="225" idx="1"/>
          </p:cNvCxnSpPr>
          <p:nvPr/>
        </p:nvCxnSpPr>
        <p:spPr>
          <a:xfrm flipV="1">
            <a:off x="8601301" y="1801691"/>
            <a:ext cx="1234195" cy="177108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8601301" y="3830470"/>
            <a:ext cx="1234195" cy="10262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Gewinkelter Verbinder 99"/>
          <p:cNvCxnSpPr>
            <a:stCxn id="206" idx="3"/>
            <a:endCxn id="129" idx="1"/>
          </p:cNvCxnSpPr>
          <p:nvPr/>
        </p:nvCxnSpPr>
        <p:spPr>
          <a:xfrm>
            <a:off x="8601301" y="4088166"/>
            <a:ext cx="1234195" cy="76854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uppieren 419"/>
          <p:cNvGrpSpPr/>
          <p:nvPr/>
        </p:nvGrpSpPr>
        <p:grpSpPr>
          <a:xfrm>
            <a:off x="4077408" y="1264484"/>
            <a:ext cx="1858824" cy="2671893"/>
            <a:chOff x="3480717" y="591995"/>
            <a:chExt cx="1858824" cy="2671893"/>
          </a:xfrm>
        </p:grpSpPr>
        <p:sp>
          <p:nvSpPr>
            <p:cNvPr id="421" name="Rechteck 420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422" name="Rechteck 421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3" name="Rechteck 422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4" name="Rechteck 423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5" name="Rechteck 424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6" name="Rechteck 425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7" name="Rechteck 426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428" name="Rechteck 427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9" name="Rechteck 428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42" name="Rechteck 441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430" name="Gewinkelter Verbinder 99"/>
          <p:cNvCxnSpPr>
            <a:stCxn id="429" idx="3"/>
            <a:endCxn id="203" idx="1"/>
          </p:cNvCxnSpPr>
          <p:nvPr/>
        </p:nvCxnSpPr>
        <p:spPr>
          <a:xfrm flipV="1">
            <a:off x="5936232" y="3315084"/>
            <a:ext cx="1062101" cy="24183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Gewinkelter Verbinder 99"/>
          <p:cNvCxnSpPr>
            <a:stCxn id="424" idx="1"/>
            <a:endCxn id="279" idx="3"/>
          </p:cNvCxnSpPr>
          <p:nvPr/>
        </p:nvCxnSpPr>
        <p:spPr>
          <a:xfrm rot="10800000">
            <a:off x="3160712" y="1775669"/>
            <a:ext cx="921782" cy="5071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Gewinkelter Verbinder 99"/>
          <p:cNvCxnSpPr>
            <a:stCxn id="423" idx="1"/>
            <a:endCxn id="279" idx="3"/>
          </p:cNvCxnSpPr>
          <p:nvPr/>
        </p:nvCxnSpPr>
        <p:spPr>
          <a:xfrm rot="10800000">
            <a:off x="3160712" y="1775669"/>
            <a:ext cx="921782" cy="2577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Problem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SQL- Query: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Complex SQL Query with LEFT JOIN not possible with </a:t>
            </a:r>
            <a:r>
              <a:rPr lang="en-GB" sz="1900" dirty="0" err="1">
                <a:uFillTx/>
              </a:rPr>
              <a:t>getRecords</a:t>
            </a:r>
            <a:r>
              <a:rPr lang="en-GB" sz="1900" dirty="0">
                <a:uFillTx/>
              </a:rPr>
              <a:t> options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Workaround with </a:t>
            </a:r>
            <a:r>
              <a:rPr lang="en-GB" sz="2000" dirty="0" err="1">
                <a:uFillTx/>
              </a:rPr>
              <a:t>javascript</a:t>
            </a:r>
            <a:r>
              <a:rPr lang="en-GB" sz="2000" dirty="0">
                <a:uFillTx/>
              </a:rPr>
              <a:t>: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2 distinct queries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Left Join Function in </a:t>
            </a:r>
            <a:r>
              <a:rPr lang="en-GB" sz="1600" dirty="0" err="1">
                <a:uFillTx/>
              </a:rPr>
              <a:t>javascript</a:t>
            </a:r>
            <a:r>
              <a:rPr lang="en-GB" sz="1600" dirty="0">
                <a:uFillTx/>
              </a:rPr>
              <a:t> on common attribute.</a:t>
            </a:r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74" y="1664997"/>
            <a:ext cx="4322197" cy="2424528"/>
          </a:xfrm>
          <a:prstGeom prst="rect">
            <a:avLst/>
          </a:prstGeom>
        </p:spPr>
      </p:pic>
      <p:sp>
        <p:nvSpPr>
          <p:cNvPr id="8" name="Rechteck 7"/>
          <p:cNvSpPr>
            <a:spLocks/>
          </p:cNvSpPr>
          <p:nvPr/>
        </p:nvSpPr>
        <p:spPr>
          <a:xfrm>
            <a:off x="9898664" y="3434632"/>
            <a:ext cx="2083733" cy="2596574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  <a:uFillTx/>
              </a:rPr>
              <a:t>l_nodes</a:t>
            </a:r>
            <a:endParaRPr lang="de-DE" dirty="0">
              <a:solidFill>
                <a:srgbClr val="FF0000"/>
              </a:solidFill>
              <a:uFillTx/>
            </a:endParaRPr>
          </a:p>
        </p:txBody>
      </p:sp>
      <p:sp>
        <p:nvSpPr>
          <p:cNvPr id="10" name="Textfeld 9"/>
          <p:cNvSpPr txBox="1">
            <a:spLocks/>
          </p:cNvSpPr>
          <p:nvPr/>
        </p:nvSpPr>
        <p:spPr>
          <a:xfrm>
            <a:off x="9014755" y="6284844"/>
            <a:ext cx="214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uFillTx/>
              </a:rPr>
              <a:t>LEFT</a:t>
            </a:r>
            <a:r>
              <a:rPr lang="de-DE" sz="1400" dirty="0">
                <a:uFillTx/>
              </a:rPr>
              <a:t> </a:t>
            </a:r>
            <a:r>
              <a:rPr lang="de-DE" sz="1400" b="1" dirty="0">
                <a:uFillTx/>
              </a:rPr>
              <a:t>JOIN</a:t>
            </a:r>
            <a:r>
              <a:rPr lang="de-DE" sz="1400" dirty="0">
                <a:uFillTx/>
              </a:rPr>
              <a:t> </a:t>
            </a:r>
          </a:p>
          <a:p>
            <a:pPr algn="ctr"/>
            <a:r>
              <a:rPr lang="de-DE" sz="1400" b="1" dirty="0">
                <a:uFillTx/>
              </a:rPr>
              <a:t>ON</a:t>
            </a:r>
            <a:r>
              <a:rPr lang="de-DE" sz="1400" dirty="0">
                <a:uFillTx/>
              </a:rPr>
              <a:t>  tree.id = </a:t>
            </a:r>
            <a:r>
              <a:rPr lang="de-DE" sz="1400" dirty="0" err="1">
                <a:uFillTx/>
              </a:rPr>
              <a:t>vertex.node</a:t>
            </a:r>
            <a:endParaRPr lang="de-DE" sz="1400" dirty="0">
              <a:uFillTx/>
            </a:endParaRPr>
          </a:p>
        </p:txBody>
      </p:sp>
      <p:sp>
        <p:nvSpPr>
          <p:cNvPr id="11" name="Rechteck 10"/>
          <p:cNvSpPr>
            <a:spLocks/>
          </p:cNvSpPr>
          <p:nvPr/>
        </p:nvSpPr>
        <p:spPr>
          <a:xfrm>
            <a:off x="8072512" y="3815614"/>
            <a:ext cx="3909883" cy="2007777"/>
          </a:xfrm>
          <a:prstGeom prst="rect">
            <a:avLst/>
          </a:prstGeom>
          <a:solidFill>
            <a:srgbClr val="00B050">
              <a:alpha val="3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B050"/>
                </a:solidFill>
                <a:uFillTx/>
              </a:rPr>
              <a:t>Wanted</a:t>
            </a:r>
            <a:r>
              <a:rPr lang="de-DE" dirty="0">
                <a:solidFill>
                  <a:srgbClr val="00B050"/>
                </a:solidFill>
                <a:uFillTx/>
              </a:rPr>
              <a:t> Query Data</a:t>
            </a:r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</p:txBody>
      </p:sp>
      <p:sp>
        <p:nvSpPr>
          <p:cNvPr id="4" name="Pfeil nach unten 3"/>
          <p:cNvSpPr>
            <a:spLocks/>
          </p:cNvSpPr>
          <p:nvPr/>
        </p:nvSpPr>
        <p:spPr>
          <a:xfrm>
            <a:off x="9912415" y="5719478"/>
            <a:ext cx="159440" cy="50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7" name="Rechteck 6"/>
          <p:cNvSpPr>
            <a:spLocks/>
          </p:cNvSpPr>
          <p:nvPr/>
        </p:nvSpPr>
        <p:spPr>
          <a:xfrm>
            <a:off x="8072512" y="4174416"/>
            <a:ext cx="2014584" cy="1648975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FF"/>
                </a:solidFill>
                <a:uFillTx/>
              </a:rPr>
              <a:t>visu_vertices</a:t>
            </a:r>
            <a:endParaRPr lang="de-DE" dirty="0">
              <a:solidFill>
                <a:srgbClr val="0000FF"/>
              </a:solidFill>
              <a:uFillTx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8326581" y="1010194"/>
            <a:ext cx="1853738" cy="2177903"/>
            <a:chOff x="9958647" y="157946"/>
            <a:chExt cx="1853738" cy="2177903"/>
          </a:xfrm>
        </p:grpSpPr>
        <p:sp>
          <p:nvSpPr>
            <p:cNvPr id="13" name="Rechteck 12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14" name="Rechteck 13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" name="Rechteck 14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6" name="Rechteck 15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17" name="Rechteck 16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8" name="Rechteck 17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9" name="Rechteck 18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0" name="Rechteck 19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5221753" y="1263832"/>
            <a:ext cx="2587709" cy="5247497"/>
            <a:chOff x="9954513" y="157942"/>
            <a:chExt cx="1858595" cy="5247497"/>
          </a:xfrm>
        </p:grpSpPr>
        <p:sp>
          <p:nvSpPr>
            <p:cNvPr id="22" name="Rechteck 21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3" name="Rechteck 2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4" name="Rechteck 23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5" name="Rechteck 24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6" name="Rechteck 25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" name="Rechteck 26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" name="Rechteck 27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" name="Rechteck 28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" name="Rechteck 29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1" name="Rechteck 30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2" name="Rechteck 31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33" name="Rechteck 32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4" name="Rechteck 33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5" name="Rechteck 34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6" name="Rechteck 35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7" name="Rechteck 36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8" name="Rechteck 37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9" name="Rechteck 38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40" name="Rechteck 39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1" name="Rechteck 40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42" name="Gewinkelter Verbinder 99"/>
          <p:cNvCxnSpPr>
            <a:stCxn id="16" idx="1"/>
            <a:endCxn id="23" idx="3"/>
          </p:cNvCxnSpPr>
          <p:nvPr/>
        </p:nvCxnSpPr>
        <p:spPr>
          <a:xfrm rot="10800000" flipV="1">
            <a:off x="7808457" y="1774948"/>
            <a:ext cx="518125" cy="1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feil nach unten 42"/>
          <p:cNvSpPr>
            <a:spLocks/>
          </p:cNvSpPr>
          <p:nvPr/>
        </p:nvSpPr>
        <p:spPr>
          <a:xfrm>
            <a:off x="2144684" y="5048141"/>
            <a:ext cx="274320" cy="377966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Solution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5" name="Grafik 44"/>
          <p:cNvPicPr>
            <a:picLocks noChangeAspect="1"/>
          </p:cNvPicPr>
          <p:nvPr/>
        </p:nvPicPr>
        <p:blipFill rotWithShape="1">
          <a:blip r:embed="rId3"/>
          <a:srcRect t="44363" r="61477"/>
          <a:stretch/>
        </p:blipFill>
        <p:spPr>
          <a:xfrm>
            <a:off x="9699676" y="3171995"/>
            <a:ext cx="1510866" cy="1449268"/>
          </a:xfrm>
          <a:prstGeom prst="rect">
            <a:avLst/>
          </a:prstGeom>
        </p:spPr>
      </p:pic>
      <p:sp>
        <p:nvSpPr>
          <p:cNvPr id="51" name="Textfeld 50"/>
          <p:cNvSpPr txBox="1">
            <a:spLocks/>
          </p:cNvSpPr>
          <p:nvPr/>
        </p:nvSpPr>
        <p:spPr>
          <a:xfrm>
            <a:off x="1211798" y="2369743"/>
            <a:ext cx="128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Selection</a:t>
            </a:r>
          </a:p>
        </p:txBody>
      </p:sp>
      <p:sp>
        <p:nvSpPr>
          <p:cNvPr id="52" name="Textfeld 51"/>
          <p:cNvSpPr txBox="1">
            <a:spLocks/>
          </p:cNvSpPr>
          <p:nvPr/>
        </p:nvSpPr>
        <p:spPr>
          <a:xfrm>
            <a:off x="5454019" y="2369743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DB-Query</a:t>
            </a:r>
          </a:p>
        </p:txBody>
      </p:sp>
      <p:sp>
        <p:nvSpPr>
          <p:cNvPr id="53" name="Textfeld 52"/>
          <p:cNvSpPr txBox="1">
            <a:spLocks/>
          </p:cNvSpPr>
          <p:nvPr/>
        </p:nvSpPr>
        <p:spPr>
          <a:xfrm>
            <a:off x="9519928" y="2360819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buildHierarchy</a:t>
            </a:r>
          </a:p>
        </p:txBody>
      </p:sp>
      <p:sp>
        <p:nvSpPr>
          <p:cNvPr id="58" name="Pfeil nach rechts 57"/>
          <p:cNvSpPr>
            <a:spLocks/>
          </p:cNvSpPr>
          <p:nvPr/>
        </p:nvSpPr>
        <p:spPr>
          <a:xfrm>
            <a:off x="3806031" y="3577562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59" name="Pfeil nach rechts 58"/>
          <p:cNvSpPr>
            <a:spLocks/>
          </p:cNvSpPr>
          <p:nvPr/>
        </p:nvSpPr>
        <p:spPr>
          <a:xfrm>
            <a:off x="8275526" y="3568635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499136" y="4905164"/>
            <a:ext cx="3183401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If ‘Legato’ root node selected, ask for another selection. If not, record </a:t>
            </a:r>
            <a:r>
              <a:rPr lang="en-GB" sz="1600" dirty="0" err="1">
                <a:uFillTx/>
              </a:rPr>
              <a:t>rootId</a:t>
            </a:r>
            <a:endParaRPr lang="en-GB" sz="16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4355869" y="4905165"/>
            <a:ext cx="3566160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Query all instance hierarchy:</a:t>
            </a:r>
          </a:p>
          <a:p>
            <a:pPr marL="0" indent="0">
              <a:lnSpc>
                <a:spcPct val="7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SELECT</a:t>
            </a:r>
            <a:r>
              <a:rPr lang="en-GB" sz="1500" dirty="0">
                <a:uFillTx/>
              </a:rPr>
              <a:t> * </a:t>
            </a:r>
            <a:r>
              <a:rPr lang="en-GB" sz="1500" b="1" dirty="0">
                <a:uFillTx/>
              </a:rPr>
              <a:t>FROM   </a:t>
            </a:r>
            <a:r>
              <a:rPr lang="en-GB" sz="1500" dirty="0">
                <a:uFillTx/>
              </a:rPr>
              <a:t> </a:t>
            </a:r>
            <a:r>
              <a:rPr lang="en-GB" sz="1500" dirty="0" err="1">
                <a:uFillTx/>
              </a:rPr>
              <a:t>l_nodes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LEFT JOIN    </a:t>
            </a:r>
            <a:r>
              <a:rPr lang="en-GB" sz="1500" dirty="0" err="1">
                <a:uFillTx/>
              </a:rPr>
              <a:t>prj_prc_visu_vertices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ON</a:t>
            </a:r>
            <a:r>
              <a:rPr lang="en-GB" sz="1500" dirty="0">
                <a:uFillTx/>
              </a:rPr>
              <a:t>    node = parent</a:t>
            </a:r>
            <a:endParaRPr lang="en-GB" sz="19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8803178" y="4905166"/>
            <a:ext cx="3388822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Starting from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Filter out non descendants of selected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Extract children of descendants via parent attributes.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Build hierarchy for root node and descendants.</a:t>
            </a:r>
            <a:endParaRPr lang="en-GB" sz="15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380065" y="1201938"/>
            <a:ext cx="11371007" cy="69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b="1" dirty="0">
                <a:uFillTx/>
              </a:rPr>
              <a:t>Query all </a:t>
            </a:r>
            <a:r>
              <a:rPr lang="en-GB" sz="1900" dirty="0">
                <a:uFillTx/>
              </a:rPr>
              <a:t>after selection and </a:t>
            </a:r>
            <a:r>
              <a:rPr lang="en-GB" sz="1900" b="1" dirty="0">
                <a:uFillTx/>
              </a:rPr>
              <a:t>filter afterwards </a:t>
            </a:r>
            <a:r>
              <a:rPr lang="en-GB" sz="1900" dirty="0">
                <a:uFillTx/>
              </a:rPr>
              <a:t>in buildHierarchy function.</a:t>
            </a:r>
          </a:p>
          <a:p>
            <a:pPr marL="0" indent="0">
              <a:buNone/>
            </a:pPr>
            <a:endParaRPr lang="en-GB" sz="1400" dirty="0">
              <a:uFillTx/>
            </a:endParaRPr>
          </a:p>
        </p:txBody>
      </p:sp>
      <p:pic>
        <p:nvPicPr>
          <p:cNvPr id="71" name="Grafik 70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9085811" y="64850"/>
            <a:ext cx="2969177" cy="2226883"/>
          </a:xfrm>
          <a:prstGeom prst="rect">
            <a:avLst/>
          </a:prstGeom>
        </p:spPr>
      </p:pic>
      <p:grpSp>
        <p:nvGrpSpPr>
          <p:cNvPr id="76" name="Gruppieren 75"/>
          <p:cNvGrpSpPr/>
          <p:nvPr/>
        </p:nvGrpSpPr>
        <p:grpSpPr>
          <a:xfrm>
            <a:off x="546245" y="2888092"/>
            <a:ext cx="2609521" cy="1733171"/>
            <a:chOff x="546245" y="2888092"/>
            <a:chExt cx="2609521" cy="1733171"/>
          </a:xfrm>
        </p:grpSpPr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50" name="Pfeil nach rechts 49"/>
            <p:cNvSpPr>
              <a:spLocks/>
            </p:cNvSpPr>
            <p:nvPr/>
          </p:nvSpPr>
          <p:spPr>
            <a:xfrm rot="2996597">
              <a:off x="1177338" y="3502536"/>
              <a:ext cx="239301" cy="19537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  <p:sp>
          <p:nvSpPr>
            <p:cNvPr id="72" name="Textfeld 71"/>
            <p:cNvSpPr txBox="1">
              <a:spLocks/>
            </p:cNvSpPr>
            <p:nvPr/>
          </p:nvSpPr>
          <p:spPr>
            <a:xfrm>
              <a:off x="551630" y="3114121"/>
              <a:ext cx="8419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selected root</a:t>
              </a:r>
            </a:p>
          </p:txBody>
        </p:sp>
        <p:sp>
          <p:nvSpPr>
            <p:cNvPr id="75" name="Ellipse 74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sp>
        <p:nvSpPr>
          <p:cNvPr id="33" name="Ellipse 32"/>
          <p:cNvSpPr>
            <a:spLocks/>
          </p:cNvSpPr>
          <p:nvPr/>
        </p:nvSpPr>
        <p:spPr>
          <a:xfrm>
            <a:off x="10904243" y="3204036"/>
            <a:ext cx="297986" cy="297986"/>
          </a:xfrm>
          <a:prstGeom prst="ellipse">
            <a:avLst/>
          </a:prstGeom>
          <a:solidFill>
            <a:srgbClr val="FF0000">
              <a:alpha val="25098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34" name="Rechteck 33"/>
          <p:cNvSpPr>
            <a:spLocks/>
          </p:cNvSpPr>
          <p:nvPr/>
        </p:nvSpPr>
        <p:spPr>
          <a:xfrm>
            <a:off x="4715973" y="2818015"/>
            <a:ext cx="2699193" cy="184639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grpSp>
        <p:nvGrpSpPr>
          <p:cNvPr id="35" name="Gruppieren 34"/>
          <p:cNvGrpSpPr/>
          <p:nvPr/>
        </p:nvGrpSpPr>
        <p:grpSpPr>
          <a:xfrm>
            <a:off x="4763082" y="2888092"/>
            <a:ext cx="2609521" cy="1733171"/>
            <a:chOff x="546245" y="2888092"/>
            <a:chExt cx="2609521" cy="1733171"/>
          </a:xfrm>
        </p:grpSpPr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39" name="Ellipse 38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sp>
        <p:nvSpPr>
          <p:cNvPr id="42" name="Rechteck 41"/>
          <p:cNvSpPr>
            <a:spLocks/>
          </p:cNvSpPr>
          <p:nvPr/>
        </p:nvSpPr>
        <p:spPr>
          <a:xfrm>
            <a:off x="9509760" y="3014053"/>
            <a:ext cx="1855828" cy="165035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Solution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5" name="Grafik 44"/>
          <p:cNvPicPr>
            <a:picLocks noChangeAspect="1"/>
          </p:cNvPicPr>
          <p:nvPr/>
        </p:nvPicPr>
        <p:blipFill rotWithShape="1">
          <a:blip r:embed="rId3"/>
          <a:srcRect t="44363" r="61477"/>
          <a:stretch/>
        </p:blipFill>
        <p:spPr>
          <a:xfrm>
            <a:off x="7989775" y="3078989"/>
            <a:ext cx="1510866" cy="1449268"/>
          </a:xfrm>
          <a:prstGeom prst="rect">
            <a:avLst/>
          </a:prstGeom>
        </p:spPr>
      </p:pic>
      <p:sp>
        <p:nvSpPr>
          <p:cNvPr id="51" name="Textfeld 50"/>
          <p:cNvSpPr txBox="1">
            <a:spLocks/>
          </p:cNvSpPr>
          <p:nvPr/>
        </p:nvSpPr>
        <p:spPr>
          <a:xfrm>
            <a:off x="1885886" y="2369743"/>
            <a:ext cx="128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Selection</a:t>
            </a:r>
          </a:p>
        </p:txBody>
      </p:sp>
      <p:sp>
        <p:nvSpPr>
          <p:cNvPr id="52" name="Textfeld 51"/>
          <p:cNvSpPr txBox="1">
            <a:spLocks/>
          </p:cNvSpPr>
          <p:nvPr/>
        </p:nvSpPr>
        <p:spPr>
          <a:xfrm>
            <a:off x="5100235" y="2369743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DB-Query</a:t>
            </a:r>
          </a:p>
        </p:txBody>
      </p:sp>
      <p:sp>
        <p:nvSpPr>
          <p:cNvPr id="53" name="Textfeld 52"/>
          <p:cNvSpPr txBox="1">
            <a:spLocks/>
          </p:cNvSpPr>
          <p:nvPr/>
        </p:nvSpPr>
        <p:spPr>
          <a:xfrm>
            <a:off x="7810027" y="2360819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i="1" dirty="0"/>
              <a:t>get</a:t>
            </a:r>
            <a:r>
              <a:rPr lang="de-DE" b="1" i="1" dirty="0">
                <a:uFillTx/>
              </a:rPr>
              <a:t>Hierarchy</a:t>
            </a:r>
            <a:r>
              <a:rPr lang="de-DE" i="1" dirty="0">
                <a:uFillTx/>
              </a:rPr>
              <a:t>()</a:t>
            </a:r>
          </a:p>
        </p:txBody>
      </p:sp>
      <p:sp>
        <p:nvSpPr>
          <p:cNvPr id="58" name="Pfeil nach rechts 57"/>
          <p:cNvSpPr>
            <a:spLocks/>
          </p:cNvSpPr>
          <p:nvPr/>
        </p:nvSpPr>
        <p:spPr>
          <a:xfrm>
            <a:off x="3790972" y="3577562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uFillTx/>
            </a:endParaRPr>
          </a:p>
        </p:txBody>
      </p:sp>
      <p:sp>
        <p:nvSpPr>
          <p:cNvPr id="59" name="Pfeil nach rechts 58"/>
          <p:cNvSpPr>
            <a:spLocks/>
          </p:cNvSpPr>
          <p:nvPr/>
        </p:nvSpPr>
        <p:spPr>
          <a:xfrm>
            <a:off x="7207842" y="3568635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uFillTx/>
            </a:endParaRPr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499136" y="4905164"/>
            <a:ext cx="3183401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If ‘Legato’ root node selected, ask for another selection. If not, record </a:t>
            </a:r>
            <a:r>
              <a:rPr lang="en-GB" sz="1600" dirty="0" err="1">
                <a:uFillTx/>
              </a:rPr>
              <a:t>rootId</a:t>
            </a:r>
            <a:endParaRPr lang="en-GB" sz="16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4355869" y="4905165"/>
            <a:ext cx="3566160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Query all instance hierarchy:</a:t>
            </a:r>
          </a:p>
          <a:p>
            <a:pPr marL="0" indent="0">
              <a:lnSpc>
                <a:spcPct val="7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SELECT</a:t>
            </a:r>
            <a:r>
              <a:rPr lang="en-GB" sz="1500" dirty="0">
                <a:uFillTx/>
              </a:rPr>
              <a:t> * </a:t>
            </a:r>
            <a:r>
              <a:rPr lang="en-GB" sz="1500" b="1" dirty="0">
                <a:uFillTx/>
              </a:rPr>
              <a:t>FROM   </a:t>
            </a:r>
            <a:r>
              <a:rPr lang="en-GB" sz="1500" dirty="0">
                <a:uFillTx/>
              </a:rPr>
              <a:t> </a:t>
            </a:r>
            <a:r>
              <a:rPr lang="en-GB" sz="1500" dirty="0" err="1">
                <a:uFillTx/>
              </a:rPr>
              <a:t>l_nodes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LEFT JOIN    </a:t>
            </a:r>
            <a:r>
              <a:rPr lang="en-GB" sz="1500" dirty="0" err="1">
                <a:uFillTx/>
              </a:rPr>
              <a:t>prj_prc_visu_vertices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ON</a:t>
            </a:r>
            <a:r>
              <a:rPr lang="en-GB" sz="1500" dirty="0">
                <a:uFillTx/>
              </a:rPr>
              <a:t>    node = parent</a:t>
            </a:r>
            <a:endParaRPr lang="en-GB" sz="19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8803178" y="4905166"/>
            <a:ext cx="3388822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Starting from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Filter out non descendants of selected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Extract children of descendants via parent attributes.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Build hierarchy for root node and descendants.</a:t>
            </a:r>
            <a:endParaRPr lang="en-GB" sz="15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380065" y="1201938"/>
            <a:ext cx="11371007" cy="69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b="1" dirty="0">
                <a:uFillTx/>
              </a:rPr>
              <a:t>Query all </a:t>
            </a:r>
            <a:r>
              <a:rPr lang="en-GB" sz="1900" dirty="0">
                <a:uFillTx/>
              </a:rPr>
              <a:t>after selection and </a:t>
            </a:r>
            <a:r>
              <a:rPr lang="en-GB" sz="1900" b="1" dirty="0">
                <a:uFillTx/>
              </a:rPr>
              <a:t>filter afterwards </a:t>
            </a:r>
            <a:r>
              <a:rPr lang="en-GB" sz="1900" dirty="0">
                <a:uFillTx/>
              </a:rPr>
              <a:t>in buildHierarchy function.</a:t>
            </a:r>
          </a:p>
          <a:p>
            <a:pPr marL="0" indent="0">
              <a:buNone/>
            </a:pPr>
            <a:endParaRPr lang="en-GB" sz="1400" dirty="0">
              <a:uFillTx/>
            </a:endParaRPr>
          </a:p>
        </p:txBody>
      </p:sp>
      <p:pic>
        <p:nvPicPr>
          <p:cNvPr id="71" name="Grafik 70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9085811" y="64850"/>
            <a:ext cx="2969177" cy="2226883"/>
          </a:xfrm>
          <a:prstGeom prst="rect">
            <a:avLst/>
          </a:prstGeom>
        </p:spPr>
      </p:pic>
      <p:grpSp>
        <p:nvGrpSpPr>
          <p:cNvPr id="76" name="Gruppieren 75"/>
          <p:cNvGrpSpPr/>
          <p:nvPr/>
        </p:nvGrpSpPr>
        <p:grpSpPr>
          <a:xfrm>
            <a:off x="1220333" y="2888092"/>
            <a:ext cx="2609521" cy="1733171"/>
            <a:chOff x="546245" y="2888092"/>
            <a:chExt cx="2609521" cy="1733171"/>
          </a:xfrm>
        </p:grpSpPr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50" name="Pfeil nach rechts 49"/>
            <p:cNvSpPr>
              <a:spLocks/>
            </p:cNvSpPr>
            <p:nvPr/>
          </p:nvSpPr>
          <p:spPr>
            <a:xfrm rot="2996597">
              <a:off x="1177338" y="3502536"/>
              <a:ext cx="239301" cy="19537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  <p:sp>
          <p:nvSpPr>
            <p:cNvPr id="72" name="Textfeld 71"/>
            <p:cNvSpPr txBox="1">
              <a:spLocks/>
            </p:cNvSpPr>
            <p:nvPr/>
          </p:nvSpPr>
          <p:spPr>
            <a:xfrm>
              <a:off x="551630" y="3114121"/>
              <a:ext cx="8419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selected root</a:t>
              </a:r>
            </a:p>
          </p:txBody>
        </p:sp>
        <p:sp>
          <p:nvSpPr>
            <p:cNvPr id="75" name="Ellipse 74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sp>
        <p:nvSpPr>
          <p:cNvPr id="33" name="Ellipse 32"/>
          <p:cNvSpPr>
            <a:spLocks/>
          </p:cNvSpPr>
          <p:nvPr/>
        </p:nvSpPr>
        <p:spPr>
          <a:xfrm>
            <a:off x="9193946" y="3105412"/>
            <a:ext cx="297986" cy="297986"/>
          </a:xfrm>
          <a:prstGeom prst="ellipse">
            <a:avLst/>
          </a:prstGeom>
          <a:solidFill>
            <a:srgbClr val="FF0000">
              <a:alpha val="25098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34" name="Rechteck 33"/>
          <p:cNvSpPr>
            <a:spLocks/>
          </p:cNvSpPr>
          <p:nvPr/>
        </p:nvSpPr>
        <p:spPr>
          <a:xfrm>
            <a:off x="4362189" y="2818015"/>
            <a:ext cx="2699193" cy="184639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grpSp>
        <p:nvGrpSpPr>
          <p:cNvPr id="35" name="Gruppieren 34"/>
          <p:cNvGrpSpPr/>
          <p:nvPr/>
        </p:nvGrpSpPr>
        <p:grpSpPr>
          <a:xfrm>
            <a:off x="4409298" y="2888092"/>
            <a:ext cx="2609521" cy="1733171"/>
            <a:chOff x="546245" y="2888092"/>
            <a:chExt cx="2609521" cy="1733171"/>
          </a:xfrm>
        </p:grpSpPr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39" name="Ellipse 38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sp>
        <p:nvSpPr>
          <p:cNvPr id="42" name="Rechteck 41"/>
          <p:cNvSpPr>
            <a:spLocks/>
          </p:cNvSpPr>
          <p:nvPr/>
        </p:nvSpPr>
        <p:spPr>
          <a:xfrm>
            <a:off x="7799859" y="2921047"/>
            <a:ext cx="1855828" cy="165035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F4DE61F-C578-4F15-97BC-FAFF97D2CD10}"/>
              </a:ext>
            </a:extLst>
          </p:cNvPr>
          <p:cNvSpPr/>
          <p:nvPr/>
        </p:nvSpPr>
        <p:spPr>
          <a:xfrm rot="17670580">
            <a:off x="9372488" y="2979532"/>
            <a:ext cx="184314" cy="195153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30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Connections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Standard</a:t>
            </a:r>
            <a:r>
              <a:rPr lang="en-GB" sz="2000" dirty="0">
                <a:uFillTx/>
              </a:rPr>
              <a:t> SQL Query </a:t>
            </a:r>
            <a:r>
              <a:rPr lang="en-GB" sz="2000" dirty="0"/>
              <a:t>from a single DB Table (</a:t>
            </a:r>
            <a:r>
              <a:rPr lang="en-GB" sz="2000" dirty="0" err="1"/>
              <a:t>prj_prc_pro_flows</a:t>
            </a:r>
            <a:r>
              <a:rPr lang="en-GB" sz="2000" dirty="0"/>
              <a:t>)</a:t>
            </a:r>
            <a:endParaRPr lang="en-GB" sz="2000" dirty="0">
              <a:uFillTx/>
            </a:endParaRPr>
          </a:p>
          <a:p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grpSp>
        <p:nvGrpSpPr>
          <p:cNvPr id="83" name="Gruppieren 82"/>
          <p:cNvGrpSpPr/>
          <p:nvPr/>
        </p:nvGrpSpPr>
        <p:grpSpPr>
          <a:xfrm>
            <a:off x="5195715" y="1810802"/>
            <a:ext cx="1744133" cy="2701517"/>
            <a:chOff x="9958647" y="157942"/>
            <a:chExt cx="1853738" cy="2701517"/>
          </a:xfrm>
        </p:grpSpPr>
        <p:sp>
          <p:nvSpPr>
            <p:cNvPr id="84" name="Rechteck 8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7" name="Rechteck 8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9" name="Rechteck 8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0" name="Rechteck 8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1" name="Rechteck 9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2" name="Rechteck 9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3" name="Rechteck 92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94" name="Gruppieren 93"/>
          <p:cNvGrpSpPr/>
          <p:nvPr/>
        </p:nvGrpSpPr>
        <p:grpSpPr>
          <a:xfrm>
            <a:off x="2603090" y="3266109"/>
            <a:ext cx="1605340" cy="2438928"/>
            <a:chOff x="9958647" y="157942"/>
            <a:chExt cx="1856481" cy="2438928"/>
          </a:xfrm>
        </p:grpSpPr>
        <p:sp>
          <p:nvSpPr>
            <p:cNvPr id="95" name="Rechteck 94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96" name="Rechteck 95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7" name="Rechteck 96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connection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8" name="Rechteck 97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9" name="Rechteck 98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value_format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00" name="Rechteck 99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1" name="Rechteck 100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2" name="Rechteck 101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3" name="Rechteck 102"/>
            <p:cNvSpPr>
              <a:spLocks/>
            </p:cNvSpPr>
            <p:nvPr/>
          </p:nvSpPr>
          <p:spPr>
            <a:xfrm>
              <a:off x="9961390" y="233917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04" name="Gruppieren 103"/>
          <p:cNvGrpSpPr/>
          <p:nvPr/>
        </p:nvGrpSpPr>
        <p:grpSpPr>
          <a:xfrm>
            <a:off x="5195716" y="4676145"/>
            <a:ext cx="1744133" cy="1915848"/>
            <a:chOff x="6968836" y="521661"/>
            <a:chExt cx="1853738" cy="1915848"/>
          </a:xfrm>
        </p:grpSpPr>
        <p:sp>
          <p:nvSpPr>
            <p:cNvPr id="105" name="Rechteck 104"/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06" name="Rechteck 105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07" name="Rechteck 106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08" name="Rechteck 107"/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09" name="Rechteck 108"/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0" name="Rechteck 109"/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1" name="Rechteck 110"/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112" name="Gewinkelter Verbinder 99"/>
          <p:cNvCxnSpPr>
            <a:stCxn id="97" idx="3"/>
            <a:endCxn id="85" idx="1"/>
          </p:cNvCxnSpPr>
          <p:nvPr/>
        </p:nvCxnSpPr>
        <p:spPr>
          <a:xfrm flipV="1">
            <a:off x="4206058" y="2322036"/>
            <a:ext cx="989657" cy="1713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winkelter Verbinder 99"/>
          <p:cNvCxnSpPr>
            <a:stCxn id="98" idx="3"/>
            <a:endCxn id="106" idx="1"/>
          </p:cNvCxnSpPr>
          <p:nvPr/>
        </p:nvCxnSpPr>
        <p:spPr>
          <a:xfrm>
            <a:off x="4206058" y="4292729"/>
            <a:ext cx="989658" cy="8925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winkelter Verbinder 99"/>
          <p:cNvCxnSpPr>
            <a:stCxn id="99" idx="3"/>
            <a:endCxn id="106" idx="1"/>
          </p:cNvCxnSpPr>
          <p:nvPr/>
        </p:nvCxnSpPr>
        <p:spPr>
          <a:xfrm>
            <a:off x="4206058" y="4550425"/>
            <a:ext cx="989658" cy="63488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uppieren 114"/>
          <p:cNvGrpSpPr/>
          <p:nvPr/>
        </p:nvGrpSpPr>
        <p:grpSpPr>
          <a:xfrm>
            <a:off x="272328" y="3151498"/>
            <a:ext cx="1858824" cy="2671893"/>
            <a:chOff x="3480717" y="591995"/>
            <a:chExt cx="1858824" cy="2671893"/>
          </a:xfrm>
        </p:grpSpPr>
        <p:sp>
          <p:nvSpPr>
            <p:cNvPr id="116" name="Rechteck 115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8" name="Rechteck 117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19" name="Rechteck 118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0" name="Rechteck 119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1" name="Rechteck 120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2" name="Rechteck 121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23" name="Rechteck 122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4" name="Rechteck 123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5" name="Rechteck 124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126" name="Gewinkelter Verbinder 99"/>
          <p:cNvCxnSpPr>
            <a:stCxn id="124" idx="3"/>
            <a:endCxn id="96" idx="1"/>
          </p:cNvCxnSpPr>
          <p:nvPr/>
        </p:nvCxnSpPr>
        <p:spPr>
          <a:xfrm flipV="1">
            <a:off x="2131152" y="3777343"/>
            <a:ext cx="471938" cy="16665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Nodes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buildHierarchy()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29" name="Grafik 3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29" y="2098996"/>
            <a:ext cx="4873399" cy="3236775"/>
          </a:xfrm>
          <a:prstGeom prst="rect">
            <a:avLst/>
          </a:prstGeom>
        </p:spPr>
      </p:pic>
      <p:graphicFrame>
        <p:nvGraphicFramePr>
          <p:cNvPr id="330" name="Tabelle 3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991978"/>
              </p:ext>
            </p:extLst>
          </p:nvPr>
        </p:nvGraphicFramePr>
        <p:xfrm>
          <a:off x="1494930" y="5725571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1" name="TextBox 62"/>
          <p:cNvSpPr txBox="1">
            <a:spLocks/>
          </p:cNvSpPr>
          <p:nvPr/>
        </p:nvSpPr>
        <p:spPr>
          <a:xfrm>
            <a:off x="1388328" y="5494474"/>
            <a:ext cx="3975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Flat Array (hierarchical relations via parent attribute):</a:t>
            </a:r>
            <a:endParaRPr lang="en-GB" sz="1050" dirty="0">
              <a:uFillTx/>
            </a:endParaRPr>
          </a:p>
        </p:txBody>
      </p:sp>
      <p:sp>
        <p:nvSpPr>
          <p:cNvPr id="333" name="TextBox 62"/>
          <p:cNvSpPr txBox="1">
            <a:spLocks/>
          </p:cNvSpPr>
          <p:nvPr/>
        </p:nvSpPr>
        <p:spPr>
          <a:xfrm>
            <a:off x="7093081" y="5495141"/>
            <a:ext cx="3434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Tree Array (nested hierarchy via children attribute):</a:t>
            </a:r>
            <a:endParaRPr lang="en-GB" sz="1050" dirty="0">
              <a:uFillTx/>
            </a:endParaRPr>
          </a:p>
        </p:txBody>
      </p:sp>
      <p:sp>
        <p:nvSpPr>
          <p:cNvPr id="334" name="TextBox 62"/>
          <p:cNvSpPr txBox="1">
            <a:spLocks/>
          </p:cNvSpPr>
          <p:nvPr/>
        </p:nvSpPr>
        <p:spPr>
          <a:xfrm>
            <a:off x="2292343" y="1570294"/>
            <a:ext cx="216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flatArray</a:t>
            </a:r>
          </a:p>
        </p:txBody>
      </p:sp>
      <p:sp>
        <p:nvSpPr>
          <p:cNvPr id="335" name="TextBox 62"/>
          <p:cNvSpPr txBox="1">
            <a:spLocks/>
          </p:cNvSpPr>
          <p:nvPr/>
        </p:nvSpPr>
        <p:spPr>
          <a:xfrm>
            <a:off x="7387391" y="1570294"/>
            <a:ext cx="275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treeArray</a:t>
            </a:r>
            <a:r>
              <a:rPr lang="en-GB" dirty="0">
                <a:uFillTx/>
              </a:rPr>
              <a:t> </a:t>
            </a:r>
          </a:p>
        </p:txBody>
      </p:sp>
      <p:sp>
        <p:nvSpPr>
          <p:cNvPr id="336" name="Pfeil nach rechts 335"/>
          <p:cNvSpPr>
            <a:spLocks/>
          </p:cNvSpPr>
          <p:nvPr/>
        </p:nvSpPr>
        <p:spPr>
          <a:xfrm>
            <a:off x="5949804" y="3625141"/>
            <a:ext cx="422779" cy="3823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000000"/>
                </a:solidFill>
              </a:ln>
              <a:solidFill>
                <a:schemeClr val="tx1"/>
              </a:solidFill>
              <a:uFillTx/>
            </a:endParaRPr>
          </a:p>
        </p:txBody>
      </p:sp>
      <p:graphicFrame>
        <p:nvGraphicFramePr>
          <p:cNvPr id="338" name="Tabelle 3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668153"/>
              </p:ext>
            </p:extLst>
          </p:nvPr>
        </p:nvGraphicFramePr>
        <p:xfrm>
          <a:off x="7161172" y="5726238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62"/>
          <p:cNvSpPr txBox="1">
            <a:spLocks/>
          </p:cNvSpPr>
          <p:nvPr/>
        </p:nvSpPr>
        <p:spPr>
          <a:xfrm>
            <a:off x="4768028" y="3239736"/>
            <a:ext cx="294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uFillTx/>
              </a:rPr>
              <a:t>buildHierarchy(</a:t>
            </a:r>
            <a:r>
              <a:rPr lang="en-GB" i="1" dirty="0">
                <a:uFillTx/>
              </a:rPr>
              <a:t>flatArray</a:t>
            </a:r>
            <a:r>
              <a:rPr lang="en-GB" b="1" i="1" dirty="0">
                <a:uFillTx/>
              </a:rPr>
              <a:t>)</a:t>
            </a:r>
          </a:p>
        </p:txBody>
      </p:sp>
      <p:sp>
        <p:nvSpPr>
          <p:cNvPr id="14" name="TextBox 62"/>
          <p:cNvSpPr txBox="1">
            <a:spLocks/>
          </p:cNvSpPr>
          <p:nvPr/>
        </p:nvSpPr>
        <p:spPr>
          <a:xfrm>
            <a:off x="780163" y="5661842"/>
            <a:ext cx="71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uFillTx/>
              </a:rPr>
              <a:t>Input</a:t>
            </a:r>
            <a:endParaRPr lang="en-GB" dirty="0">
              <a:uFillTx/>
            </a:endParaRPr>
          </a:p>
        </p:txBody>
      </p:sp>
      <p:sp>
        <p:nvSpPr>
          <p:cNvPr id="15" name="TextBox 62"/>
          <p:cNvSpPr txBox="1">
            <a:spLocks/>
          </p:cNvSpPr>
          <p:nvPr/>
        </p:nvSpPr>
        <p:spPr>
          <a:xfrm>
            <a:off x="6224538" y="5648863"/>
            <a:ext cx="9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uFillTx/>
              </a:rPr>
              <a:t>Output</a:t>
            </a:r>
            <a:endParaRPr lang="en-GB" dirty="0">
              <a:uFillTx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7F3A8-0DC7-4E0D-943C-D6B346ACF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338" y="2513471"/>
            <a:ext cx="3451966" cy="240782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Nodes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traverseAndSort()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29" name="Grafik 3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60" y="2098996"/>
            <a:ext cx="4873399" cy="3236775"/>
          </a:xfrm>
          <a:prstGeom prst="rect">
            <a:avLst/>
          </a:prstGeom>
        </p:spPr>
      </p:pic>
      <p:graphicFrame>
        <p:nvGraphicFramePr>
          <p:cNvPr id="330" name="Tabelle 3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70812"/>
              </p:ext>
            </p:extLst>
          </p:nvPr>
        </p:nvGraphicFramePr>
        <p:xfrm>
          <a:off x="1670747" y="5795078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1" name="TextBox 62"/>
          <p:cNvSpPr txBox="1">
            <a:spLocks/>
          </p:cNvSpPr>
          <p:nvPr/>
        </p:nvSpPr>
        <p:spPr>
          <a:xfrm>
            <a:off x="1564146" y="5563981"/>
            <a:ext cx="21172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Tree Array (nested hierarchy):</a:t>
            </a:r>
            <a:endParaRPr lang="en-GB" sz="1050" dirty="0">
              <a:uFillTx/>
            </a:endParaRPr>
          </a:p>
        </p:txBody>
      </p:sp>
      <p:sp>
        <p:nvSpPr>
          <p:cNvPr id="333" name="TextBox 62"/>
          <p:cNvSpPr txBox="1">
            <a:spLocks/>
          </p:cNvSpPr>
          <p:nvPr/>
        </p:nvSpPr>
        <p:spPr>
          <a:xfrm>
            <a:off x="7023798" y="5563981"/>
            <a:ext cx="837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Path Array:</a:t>
            </a:r>
            <a:endParaRPr lang="en-GB" sz="1050" dirty="0">
              <a:uFillTx/>
            </a:endParaRPr>
          </a:p>
        </p:txBody>
      </p:sp>
      <p:sp>
        <p:nvSpPr>
          <p:cNvPr id="334" name="TextBox 62"/>
          <p:cNvSpPr txBox="1">
            <a:spLocks/>
          </p:cNvSpPr>
          <p:nvPr/>
        </p:nvSpPr>
        <p:spPr>
          <a:xfrm>
            <a:off x="2281540" y="1675241"/>
            <a:ext cx="216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nodeTree</a:t>
            </a:r>
          </a:p>
        </p:txBody>
      </p:sp>
      <p:sp>
        <p:nvSpPr>
          <p:cNvPr id="335" name="TextBox 62"/>
          <p:cNvSpPr txBox="1">
            <a:spLocks/>
          </p:cNvSpPr>
          <p:nvPr/>
        </p:nvSpPr>
        <p:spPr>
          <a:xfrm>
            <a:off x="7281325" y="1671540"/>
            <a:ext cx="275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path</a:t>
            </a:r>
            <a:endParaRPr lang="en-GB" dirty="0">
              <a:uFillTx/>
            </a:endParaRPr>
          </a:p>
        </p:txBody>
      </p:sp>
      <p:sp>
        <p:nvSpPr>
          <p:cNvPr id="336" name="Pfeil nach rechts 335"/>
          <p:cNvSpPr>
            <a:spLocks/>
          </p:cNvSpPr>
          <p:nvPr/>
        </p:nvSpPr>
        <p:spPr>
          <a:xfrm>
            <a:off x="5818819" y="3621624"/>
            <a:ext cx="422779" cy="3823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000000"/>
                </a:solidFill>
              </a:ln>
              <a:solidFill>
                <a:schemeClr val="tx1"/>
              </a:solidFill>
              <a:uFillTx/>
            </a:endParaRPr>
          </a:p>
        </p:txBody>
      </p:sp>
      <p:graphicFrame>
        <p:nvGraphicFramePr>
          <p:cNvPr id="338" name="Tabelle 3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915867"/>
              </p:ext>
            </p:extLst>
          </p:nvPr>
        </p:nvGraphicFramePr>
        <p:xfrm>
          <a:off x="7091889" y="5795078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62"/>
          <p:cNvSpPr txBox="1">
            <a:spLocks/>
          </p:cNvSpPr>
          <p:nvPr/>
        </p:nvSpPr>
        <p:spPr>
          <a:xfrm>
            <a:off x="4556282" y="3236376"/>
            <a:ext cx="294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uFillTx/>
              </a:rPr>
              <a:t>traverseAndSort(</a:t>
            </a:r>
            <a:r>
              <a:rPr lang="en-GB" i="1" dirty="0">
                <a:uFillTx/>
              </a:rPr>
              <a:t>nodeTree</a:t>
            </a:r>
            <a:r>
              <a:rPr lang="en-GB" b="1" i="1" dirty="0">
                <a:uFillTx/>
              </a:rPr>
              <a:t>)</a:t>
            </a:r>
          </a:p>
        </p:txBody>
      </p:sp>
      <p:sp>
        <p:nvSpPr>
          <p:cNvPr id="14" name="TextBox 62"/>
          <p:cNvSpPr txBox="1">
            <a:spLocks/>
          </p:cNvSpPr>
          <p:nvPr/>
        </p:nvSpPr>
        <p:spPr>
          <a:xfrm>
            <a:off x="960022" y="5719078"/>
            <a:ext cx="71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uFillTx/>
              </a:rPr>
              <a:t>Input</a:t>
            </a:r>
            <a:endParaRPr lang="en-GB" dirty="0">
              <a:uFillTx/>
            </a:endParaRPr>
          </a:p>
        </p:txBody>
      </p:sp>
      <p:sp>
        <p:nvSpPr>
          <p:cNvPr id="15" name="TextBox 62"/>
          <p:cNvSpPr txBox="1">
            <a:spLocks/>
          </p:cNvSpPr>
          <p:nvPr/>
        </p:nvSpPr>
        <p:spPr>
          <a:xfrm>
            <a:off x="6194185" y="5731869"/>
            <a:ext cx="9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uFillTx/>
              </a:rPr>
              <a:t>Output</a:t>
            </a:r>
            <a:endParaRPr lang="en-GB" dirty="0"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F6C17-3F9F-48B1-83B8-4C1141687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659" y="2099183"/>
            <a:ext cx="4805155" cy="323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Vertex Placement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Constraints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876" y="1136484"/>
            <a:ext cx="11371007" cy="5808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b="1" dirty="0">
                <a:uFillTx/>
              </a:rPr>
              <a:t>Constraints</a:t>
            </a:r>
            <a:r>
              <a:rPr lang="en-GB" sz="1900" dirty="0">
                <a:uFillTx/>
              </a:rPr>
              <a:t>: provided as additional inputs to graphing algorithm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500" dirty="0">
                <a:uFillTx/>
              </a:rPr>
              <a:t>Knowledge about graph semantics required for example: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place a given vertex in the “middle” of the drawing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place a given vertex on the external boundary of the drawing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draw a subgraph with a prescribed “shape”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keep a group of vertices “close” together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1. Algorithmic Approach     </a:t>
            </a:r>
            <a:r>
              <a:rPr lang="en-US" sz="1500" dirty="0">
                <a:solidFill>
                  <a:srgbClr val="FFC000"/>
                </a:solidFill>
                <a:uFillTx/>
                <a:sym typeface="Wingdings" panose="05000000000000000000" pitchFamily="2" charset="2"/>
              </a:rPr>
              <a:t>     For minimizing area</a:t>
            </a:r>
            <a:endParaRPr lang="en-US" sz="1500" dirty="0">
              <a:solidFill>
                <a:srgbClr val="FFC000"/>
              </a:solidFill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Graph layout generated according to a </a:t>
            </a:r>
            <a:r>
              <a:rPr lang="en-US" sz="1100" b="1" dirty="0">
                <a:uFillTx/>
              </a:rPr>
              <a:t>prescribed set of aesthetic criteria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Aesthetic criteria in algorithm as </a:t>
            </a:r>
            <a:r>
              <a:rPr lang="en-US" sz="1100" b="1" dirty="0" err="1">
                <a:uFillTx/>
              </a:rPr>
              <a:t>optimizatioin</a:t>
            </a:r>
            <a:r>
              <a:rPr lang="en-US" sz="1100" b="1" dirty="0">
                <a:uFillTx/>
              </a:rPr>
              <a:t> goals </a:t>
            </a:r>
            <a:r>
              <a:rPr lang="en-US" sz="1100" dirty="0">
                <a:uFillTx/>
              </a:rPr>
              <a:t>(minimize crossings, minimize area …)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Advantages</a:t>
            </a:r>
            <a:r>
              <a:rPr lang="en-US" sz="1100" dirty="0">
                <a:uFillTx/>
              </a:rPr>
              <a:t>: computational efficiency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Disadvantages</a:t>
            </a:r>
            <a:r>
              <a:rPr lang="en-US" sz="1100" dirty="0">
                <a:uFillTx/>
              </a:rPr>
              <a:t>: user-defined constraints not naturally supported.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2. Declarative Approach     </a:t>
            </a:r>
            <a:r>
              <a:rPr lang="en-US" sz="1500" dirty="0">
                <a:solidFill>
                  <a:srgbClr val="FFC000"/>
                </a:solidFill>
                <a:uFillTx/>
                <a:sym typeface="Wingdings" panose="05000000000000000000" pitchFamily="2" charset="2"/>
              </a:rPr>
              <a:t>     For vertex positioning</a:t>
            </a:r>
            <a:endParaRPr lang="en-US" sz="1500" dirty="0">
              <a:solidFill>
                <a:srgbClr val="FFC000"/>
              </a:solidFill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Graph layout specified by </a:t>
            </a:r>
            <a:r>
              <a:rPr lang="en-US" sz="1100" b="1" dirty="0">
                <a:uFillTx/>
              </a:rPr>
              <a:t>user-defined set of constraints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Layout generated by the solution of a </a:t>
            </a:r>
            <a:r>
              <a:rPr lang="en-US" sz="1100" b="1" dirty="0">
                <a:uFillTx/>
              </a:rPr>
              <a:t>system of constraints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Advantages</a:t>
            </a:r>
            <a:r>
              <a:rPr lang="en-US" sz="1100" dirty="0">
                <a:uFillTx/>
              </a:rPr>
              <a:t>: expressive power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Disadvantages</a:t>
            </a:r>
            <a:r>
              <a:rPr lang="en-US" sz="1100" dirty="0">
                <a:uFillTx/>
              </a:rPr>
              <a:t>: some natural aesthetics (e.g. planarity) need </a:t>
            </a:r>
            <a:r>
              <a:rPr lang="en-US" sz="1100" b="1" dirty="0">
                <a:uFillTx/>
              </a:rPr>
              <a:t>complex constraints</a:t>
            </a:r>
            <a:r>
              <a:rPr lang="en-US" sz="1100" dirty="0">
                <a:uFillTx/>
              </a:rPr>
              <a:t>, general constraint solving systems are computationally </a:t>
            </a:r>
            <a:r>
              <a:rPr lang="en-US" sz="1100" dirty="0" err="1">
                <a:uFillTx/>
              </a:rPr>
              <a:t>inneficient</a:t>
            </a:r>
            <a:r>
              <a:rPr lang="en-US" sz="1100" dirty="0">
                <a:uFillTx/>
              </a:rPr>
              <a:t> (think of </a:t>
            </a:r>
            <a:r>
              <a:rPr lang="en-US" sz="1100" b="1" dirty="0">
                <a:uFillTx/>
              </a:rPr>
              <a:t>many if-</a:t>
            </a:r>
            <a:r>
              <a:rPr lang="en-US" sz="1100" b="1" dirty="0" err="1">
                <a:uFillTx/>
              </a:rPr>
              <a:t>thens</a:t>
            </a:r>
            <a:r>
              <a:rPr lang="en-US" sz="1100" dirty="0">
                <a:uFillTx/>
              </a:rPr>
              <a:t>), lack of powerful </a:t>
            </a:r>
            <a:r>
              <a:rPr lang="en-US" sz="1100" b="1" dirty="0">
                <a:uFillTx/>
              </a:rPr>
              <a:t>language for constraint specification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marL="914400" lvl="2" indent="0" algn="r">
              <a:lnSpc>
                <a:spcPct val="110000"/>
              </a:lnSpc>
              <a:buClr>
                <a:srgbClr val="FFC000"/>
              </a:buClr>
              <a:buNone/>
            </a:pPr>
            <a:r>
              <a:rPr lang="en-GB" sz="1100" dirty="0">
                <a:solidFill>
                  <a:schemeClr val="bg1">
                    <a:lumMod val="50000"/>
                  </a:schemeClr>
                </a:solidFill>
                <a:uFillTx/>
              </a:rPr>
              <a:t>http://cs.brown.edu/people/rtamassi/papers/gd-tutorial/gd-constraints.pdf</a:t>
            </a:r>
          </a:p>
          <a:p>
            <a:pPr marL="0" indent="0">
              <a:lnSpc>
                <a:spcPct val="110000"/>
              </a:lnSpc>
              <a:buNone/>
            </a:pPr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Vertex Positioning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Rules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876" y="1006058"/>
            <a:ext cx="5128954" cy="40211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Positioning Rules based on </a:t>
            </a:r>
            <a:r>
              <a:rPr lang="en-GB" sz="1900" dirty="0" err="1">
                <a:uFillTx/>
              </a:rPr>
              <a:t>shapeCategory</a:t>
            </a:r>
            <a:r>
              <a:rPr lang="en-GB" sz="1900" dirty="0">
                <a:uFillTx/>
              </a:rPr>
              <a:t>:</a:t>
            </a: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/>
              <a:t>Tags:</a:t>
            </a:r>
            <a:endParaRPr lang="en-GB" sz="1400" dirty="0">
              <a:uFillTx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65" y="747549"/>
            <a:ext cx="6981547" cy="594368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10151" r="10207"/>
          <a:stretch/>
        </p:blipFill>
        <p:spPr>
          <a:xfrm>
            <a:off x="155481" y="5029200"/>
            <a:ext cx="5348349" cy="16640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>
            <a:extLst>
              <a:ext uri="{FF2B5EF4-FFF2-40B4-BE49-F238E27FC236}">
                <a16:creationId xmlns:a16="http://schemas.microsoft.com/office/drawing/2014/main" id="{75E3B58E-2C2C-4550-B476-658939F01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"/>
          <a:stretch/>
        </p:blipFill>
        <p:spPr>
          <a:xfrm>
            <a:off x="477739" y="2070100"/>
            <a:ext cx="5094658" cy="3451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Testing </a:t>
            </a:r>
            <a:r>
              <a:rPr lang="en-US" sz="3200" b="1" dirty="0" err="1">
                <a:solidFill>
                  <a:srgbClr val="339966"/>
                </a:solidFill>
              </a:rPr>
              <a:t>Boardlet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9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E731CC-AC70-4672-87B4-A38517AB7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5" y="1010194"/>
            <a:ext cx="5377963" cy="55276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Right Bracket 35">
            <a:extLst>
              <a:ext uri="{FF2B5EF4-FFF2-40B4-BE49-F238E27FC236}">
                <a16:creationId xmlns:a16="http://schemas.microsoft.com/office/drawing/2014/main" id="{CAAE665C-FA15-4AB5-B2E9-48AC00666170}"/>
              </a:ext>
            </a:extLst>
          </p:cNvPr>
          <p:cNvSpPr/>
          <p:nvPr/>
        </p:nvSpPr>
        <p:spPr>
          <a:xfrm>
            <a:off x="5587367" y="2364580"/>
            <a:ext cx="45719" cy="816769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9966"/>
              </a:solidFill>
            </a:endParaRPr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C74632AD-604D-40CC-92E7-8B6AF971D9CA}"/>
              </a:ext>
            </a:extLst>
          </p:cNvPr>
          <p:cNvSpPr/>
          <p:nvPr/>
        </p:nvSpPr>
        <p:spPr>
          <a:xfrm>
            <a:off x="5587294" y="3780384"/>
            <a:ext cx="45719" cy="1756815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F9AD47CA-B238-44C4-9B2B-E3D9EA0DBD04}"/>
              </a:ext>
            </a:extLst>
          </p:cNvPr>
          <p:cNvSpPr/>
          <p:nvPr/>
        </p:nvSpPr>
        <p:spPr>
          <a:xfrm rot="10800000">
            <a:off x="6745528" y="1722985"/>
            <a:ext cx="45719" cy="641596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21DEA0A5-0E5A-4257-9141-F16CC1FA0B43}"/>
              </a:ext>
            </a:extLst>
          </p:cNvPr>
          <p:cNvCxnSpPr/>
          <p:nvPr/>
        </p:nvCxnSpPr>
        <p:spPr>
          <a:xfrm flipV="1">
            <a:off x="5654675" y="2016125"/>
            <a:ext cx="1078153" cy="73025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5602805" y="4443347"/>
            <a:ext cx="9767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 client- background</a:t>
            </a:r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D0529CF3-0EA6-4DF9-93BB-8FCAA10FC106}"/>
              </a:ext>
            </a:extLst>
          </p:cNvPr>
          <p:cNvCxnSpPr>
            <a:cxnSpLocks/>
          </p:cNvCxnSpPr>
          <p:nvPr/>
        </p:nvCxnSpPr>
        <p:spPr>
          <a:xfrm>
            <a:off x="5563309" y="3396254"/>
            <a:ext cx="5578437" cy="291432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AB35E7C4-8FD2-4FA0-A237-0F70DCC86FC9}"/>
              </a:ext>
            </a:extLst>
          </p:cNvPr>
          <p:cNvCxnSpPr>
            <a:cxnSpLocks/>
          </p:cNvCxnSpPr>
          <p:nvPr/>
        </p:nvCxnSpPr>
        <p:spPr>
          <a:xfrm flipV="1">
            <a:off x="5563309" y="2522712"/>
            <a:ext cx="2597711" cy="719924"/>
          </a:xfrm>
          <a:prstGeom prst="curvedConnector3">
            <a:avLst>
              <a:gd name="adj1" fmla="val 462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Arc 95">
            <a:extLst>
              <a:ext uri="{FF2B5EF4-FFF2-40B4-BE49-F238E27FC236}">
                <a16:creationId xmlns:a16="http://schemas.microsoft.com/office/drawing/2014/main" id="{D9F7DCB4-F796-4206-AEDF-67AA8D98C509}"/>
              </a:ext>
            </a:extLst>
          </p:cNvPr>
          <p:cNvSpPr/>
          <p:nvPr/>
        </p:nvSpPr>
        <p:spPr>
          <a:xfrm>
            <a:off x="4241644" y="3557588"/>
            <a:ext cx="2643329" cy="2490788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DAD1D024-B971-491B-9831-9FC133CDB897}"/>
              </a:ext>
            </a:extLst>
          </p:cNvPr>
          <p:cNvCxnSpPr/>
          <p:nvPr/>
        </p:nvCxnSpPr>
        <p:spPr>
          <a:xfrm rot="16200000" flipH="1">
            <a:off x="6351873" y="5340195"/>
            <a:ext cx="1409700" cy="34349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Image result for gefasoft logo svg">
            <a:extLst>
              <a:ext uri="{FF2B5EF4-FFF2-40B4-BE49-F238E27FC236}">
                <a16:creationId xmlns:a16="http://schemas.microsoft.com/office/drawing/2014/main" id="{4E0EFFFC-9F6B-4017-841B-A61961FD4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7840E9DC-BFE7-48F6-8EAC-9233704CC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844" y="5818873"/>
            <a:ext cx="6547371" cy="850105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1600" dirty="0"/>
              <a:t>Allows work during weekend</a:t>
            </a:r>
          </a:p>
          <a:p>
            <a:pPr algn="just"/>
            <a:r>
              <a:rPr lang="en-US" sz="1600" dirty="0"/>
              <a:t>Allows testing with json data </a:t>
            </a:r>
            <a:r>
              <a:rPr lang="en-US" sz="1600" dirty="0">
                <a:solidFill>
                  <a:srgbClr val="FF0000"/>
                </a:solidFill>
              </a:rPr>
              <a:t>*</a:t>
            </a:r>
            <a:r>
              <a:rPr lang="en-US" sz="1600" dirty="0"/>
              <a:t> (instead of database fetches)</a:t>
            </a:r>
          </a:p>
          <a:p>
            <a:pPr algn="just"/>
            <a:r>
              <a:rPr lang="en-US" sz="1600" dirty="0"/>
              <a:t>Separation of concerns. 3 DB fetches </a:t>
            </a:r>
            <a:r>
              <a:rPr lang="en-US" sz="1600" dirty="0">
                <a:sym typeface="Wingdings" panose="05000000000000000000" pitchFamily="2" charset="2"/>
              </a:rPr>
              <a:t> 3 separate json file inputs for model</a:t>
            </a:r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40067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81" y="1010194"/>
            <a:ext cx="4423237" cy="57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906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156349"/>
          </a:xfrm>
        </p:spPr>
        <p:txBody>
          <a:bodyPr>
            <a:normAutofit fontScale="92500" lnSpcReduction="20000"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User objects and metadata: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The User object is what gives </a:t>
            </a:r>
            <a:r>
              <a:rPr lang="en-US" sz="1600" dirty="0" err="1">
                <a:uFillTx/>
              </a:rPr>
              <a:t>mxGraph</a:t>
            </a:r>
            <a:r>
              <a:rPr lang="en-US" sz="1600" dirty="0">
                <a:uFillTx/>
              </a:rPr>
              <a:t> diagrams a context, it stores the business logic associated with a visual cell.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Can be simply a string or value and even an object.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uFillTx/>
              </a:rPr>
              <a:t>mxGraph</a:t>
            </a:r>
            <a:r>
              <a:rPr lang="en-US" sz="1600" dirty="0">
                <a:uFillTx/>
              </a:rPr>
              <a:t> supports the process of populating the model on the server-side and transmitting to the client, and back again. See the later chapter on “I/O and Server Communication”.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The data transmitted will be both the visual model (the diagram) as well as the business logic (mostly contained in the user objects).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PID metadata of the cell (non </a:t>
            </a:r>
            <a:r>
              <a:rPr lang="en-GB" sz="1600" dirty="0" err="1">
                <a:uFillTx/>
              </a:rPr>
              <a:t>mxGraph</a:t>
            </a:r>
            <a:r>
              <a:rPr lang="en-GB" sz="1600" dirty="0">
                <a:uFillTx/>
              </a:rPr>
              <a:t> data) can be included here as key-value pairs.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Values are then accessible through the key via placeholders.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value: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Removed value attribute from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 (default is null) because it would override the </a:t>
            </a:r>
            <a:r>
              <a:rPr lang="en-GB" sz="1600" dirty="0" err="1">
                <a:uFillTx/>
              </a:rPr>
              <a:t>binded</a:t>
            </a:r>
            <a:r>
              <a:rPr lang="en-GB" sz="1600" dirty="0">
                <a:uFillTx/>
              </a:rPr>
              <a:t> object surrounding the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When value attribute is omitted in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, the object surrounding the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 is enabled.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placeholders: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Placeholders can be used in labels and tooltips to reference properties of cells or ancestors, including the properties of the diagram.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Must be enabled for all objects: set ‘placeholders’ attribute to ‘1’ or check the Placeholders option in the metadata dialog.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To reference a property in a label or tooltip, place the name of the property between % signs. 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uFillTx/>
              </a:rPr>
              <a:t>placeholder: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A special field called in the metadata of the cell that can be used to reference the value under the given name in the cell's or an ancestor's metadata.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6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Previous</a:t>
            </a:r>
            <a:r>
              <a:rPr lang="en-US" sz="3200" b="1" dirty="0">
                <a:solidFill>
                  <a:srgbClr val="339966"/>
                </a:solidFill>
                <a:uFillTx/>
              </a:rPr>
              <a:t> Sprint –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ToDos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156349"/>
          </a:xfrm>
        </p:spPr>
        <p:txBody>
          <a:bodyPr>
            <a:normAutofit fontScale="92500" lnSpcReduction="10000"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 err="1">
                <a:solidFill>
                  <a:srgbClr val="00B050"/>
                </a:solidFill>
                <a:uFillTx/>
              </a:rPr>
              <a:t>Boardlet</a:t>
            </a:r>
            <a:r>
              <a:rPr lang="en-GB" sz="2000" dirty="0">
                <a:solidFill>
                  <a:srgbClr val="00B050"/>
                </a:solidFill>
                <a:uFillTx/>
              </a:rPr>
              <a:t> Design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Fix floating buttons (side-by-side)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Design of root-node-selection input field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Fix query of siblings when selecting one root node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00B050"/>
                </a:solidFill>
                <a:uFillTx/>
              </a:rPr>
              <a:t>Build Hierarchy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Fix to start from selected root node (to work out for multiple)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Database queries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Connect remaining tables to repository with LC2 (instructions in daily-routine notes)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getData</a:t>
            </a:r>
            <a:r>
              <a:rPr lang="en-GB" sz="1600" dirty="0">
                <a:solidFill>
                  <a:srgbClr val="00B050"/>
                </a:solidFill>
                <a:uFillTx/>
              </a:rPr>
              <a:t>() generic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pidRootNode</a:t>
            </a:r>
            <a:r>
              <a:rPr lang="en-GB" sz="1600" dirty="0">
                <a:solidFill>
                  <a:srgbClr val="00B050"/>
                </a:solidFill>
                <a:uFillTx/>
              </a:rPr>
              <a:t> name query (to display in input field on </a:t>
            </a:r>
            <a:r>
              <a:rPr lang="en-GB" sz="1600" dirty="0" err="1">
                <a:solidFill>
                  <a:srgbClr val="00B050"/>
                </a:solidFill>
                <a:uFillTx/>
              </a:rPr>
              <a:t>updateInput</a:t>
            </a:r>
            <a:r>
              <a:rPr lang="en-GB" sz="1600" dirty="0">
                <a:solidFill>
                  <a:srgbClr val="00B050"/>
                </a:solidFill>
                <a:uFillTx/>
              </a:rPr>
              <a:t>())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pidNodes</a:t>
            </a:r>
            <a:r>
              <a:rPr lang="en-GB" sz="1600" dirty="0">
                <a:solidFill>
                  <a:srgbClr val="00B050"/>
                </a:solidFill>
                <a:uFillTx/>
              </a:rPr>
              <a:t> query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pidConnections</a:t>
            </a:r>
            <a:r>
              <a:rPr lang="en-GB" sz="1600" dirty="0">
                <a:solidFill>
                  <a:srgbClr val="00B050"/>
                </a:solidFill>
                <a:uFillTx/>
              </a:rPr>
              <a:t> query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Process Variables query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Animations via sapient-bind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Documentation and Commenting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Modularization of code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uFillTx/>
              </a:rPr>
              <a:t>JsDocs</a:t>
            </a:r>
            <a:endParaRPr lang="en-GB" sz="1600" dirty="0">
              <a:uFillTx/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Graphing Algorithm</a:t>
            </a:r>
            <a:endParaRPr lang="en-GB" sz="2000" dirty="0">
              <a:uFillTx/>
            </a:endParaRPr>
          </a:p>
          <a:p>
            <a:pPr algn="just"/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Next Sprint –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ToDos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Vertex placement algorithm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Continuous improvement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Animations via sapient-bind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Define sapient-bind JSON structure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Function to create data-bindings with data fech</a:t>
            </a:r>
            <a:r>
              <a:rPr lang="en-GB" sz="1600" dirty="0"/>
              <a:t>ted from database</a:t>
            </a:r>
            <a:endParaRPr lang="en-GB" sz="1600" dirty="0">
              <a:uFillTx/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Upload button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Until now, no way of uploading files from client to the file system found (because of security issues)</a:t>
            </a:r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44257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9" y="2111433"/>
            <a:ext cx="12095588" cy="33832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Textfeld 3"/>
          <p:cNvSpPr txBox="1">
            <a:spLocks/>
          </p:cNvSpPr>
          <p:nvPr/>
        </p:nvSpPr>
        <p:spPr>
          <a:xfrm>
            <a:off x="1286171" y="2011032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  <a:uFillTx/>
              </a:rPr>
              <a:t>Dynamic Generation of Modular Industrial Plant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uFillTx/>
              </a:rPr>
              <a:t>Weekly Meeting 14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P&amp;ID Viewer - Dashboard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905908"/>
            <a:ext cx="10896600" cy="564126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Boardlet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14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" y="1120930"/>
            <a:ext cx="4675846" cy="5372607"/>
          </a:xfrm>
          <a:prstGeom prst="rect">
            <a:avLst/>
          </a:prstGeom>
        </p:spPr>
      </p:pic>
      <p:pic>
        <p:nvPicPr>
          <p:cNvPr id="7" name="Grafik 2">
            <a:extLst>
              <a:ext uri="{FF2B5EF4-FFF2-40B4-BE49-F238E27FC236}">
                <a16:creationId xmlns:a16="http://schemas.microsoft.com/office/drawing/2014/main" id="{0B3E05D1-8641-4E63-A24B-63D0CE92B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3119357"/>
            <a:ext cx="923000" cy="183832"/>
          </a:xfrm>
          <a:prstGeom prst="rect">
            <a:avLst/>
          </a:prstGeom>
        </p:spPr>
      </p:pic>
      <p:pic>
        <p:nvPicPr>
          <p:cNvPr id="8" name="Grafik 2">
            <a:extLst>
              <a:ext uri="{FF2B5EF4-FFF2-40B4-BE49-F238E27FC236}">
                <a16:creationId xmlns:a16="http://schemas.microsoft.com/office/drawing/2014/main" id="{48AD599D-A35A-4B5E-9E2D-C77EC9E58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2223741"/>
            <a:ext cx="923000" cy="183832"/>
          </a:xfrm>
          <a:prstGeom prst="rect">
            <a:avLst/>
          </a:prstGeom>
        </p:spPr>
      </p:pic>
      <p:pic>
        <p:nvPicPr>
          <p:cNvPr id="11" name="Grafik 2">
            <a:extLst>
              <a:ext uri="{FF2B5EF4-FFF2-40B4-BE49-F238E27FC236}">
                <a16:creationId xmlns:a16="http://schemas.microsoft.com/office/drawing/2014/main" id="{1553DFAF-EAF4-4905-8057-3C86C024C3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4164290"/>
            <a:ext cx="923000" cy="183832"/>
          </a:xfrm>
          <a:prstGeom prst="rect">
            <a:avLst/>
          </a:prstGeom>
        </p:spPr>
      </p:pic>
      <p:pic>
        <p:nvPicPr>
          <p:cNvPr id="12" name="Grafik 2">
            <a:extLst>
              <a:ext uri="{FF2B5EF4-FFF2-40B4-BE49-F238E27FC236}">
                <a16:creationId xmlns:a16="http://schemas.microsoft.com/office/drawing/2014/main" id="{8AAC5402-AFFB-406E-A908-CC348B6BAC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6035" y="6272490"/>
            <a:ext cx="923000" cy="18383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39" y="1258736"/>
            <a:ext cx="4214328" cy="510567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Design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Updates &amp; Fixes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485640" y="1305374"/>
            <a:ext cx="11426497" cy="402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Implemented progress bar for vertex placement algorithm (can change to any function with iteration)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Fixed responsive layout of buttons when wrapped (narrow mobile screens)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30" y="3211937"/>
            <a:ext cx="2653402" cy="321460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12" y="3221783"/>
            <a:ext cx="2052817" cy="319491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69" y="3180201"/>
            <a:ext cx="2673813" cy="332695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9" y="3131200"/>
            <a:ext cx="2653402" cy="332185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792129" y="2761868"/>
            <a:ext cx="116564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1) on </a:t>
            </a:r>
            <a:r>
              <a:rPr lang="de-DE" dirty="0" err="1"/>
              <a:t>start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4190678" y="2761868"/>
            <a:ext cx="14983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2) in </a:t>
            </a:r>
            <a:r>
              <a:rPr lang="de-DE" dirty="0" err="1"/>
              <a:t>progress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8796866" y="2761868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3) </a:t>
            </a:r>
            <a:r>
              <a:rPr lang="de-DE" dirty="0" err="1"/>
              <a:t>done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749116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desktop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10276205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mobile</a:t>
            </a:r>
          </a:p>
        </p:txBody>
      </p:sp>
      <p:sp>
        <p:nvSpPr>
          <p:cNvPr id="15" name="Pfeil nach rechts 14"/>
          <p:cNvSpPr/>
          <p:nvPr/>
        </p:nvSpPr>
        <p:spPr>
          <a:xfrm>
            <a:off x="3054995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/>
          <p:cNvSpPr/>
          <p:nvPr/>
        </p:nvSpPr>
        <p:spPr>
          <a:xfrm>
            <a:off x="6513057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Nach links gekrümmter Pfeil 16"/>
          <p:cNvSpPr/>
          <p:nvPr/>
        </p:nvSpPr>
        <p:spPr>
          <a:xfrm>
            <a:off x="11883034" y="5841441"/>
            <a:ext cx="222737" cy="266700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9</a:t>
            </a:r>
          </a:p>
        </p:txBody>
      </p: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5F490901-FAF6-4F6B-885B-A6CD92F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C5AB8CB-794D-4078-B667-ED59A9550133}"/>
              </a:ext>
            </a:extLst>
          </p:cNvPr>
          <p:cNvGrpSpPr/>
          <p:nvPr/>
        </p:nvGrpSpPr>
        <p:grpSpPr>
          <a:xfrm>
            <a:off x="611720" y="1010194"/>
            <a:ext cx="6025085" cy="5554243"/>
            <a:chOff x="611720" y="1010194"/>
            <a:chExt cx="6025085" cy="55542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ADBC9FF-E3A3-4375-8F4F-14C696C90F64}"/>
                </a:ext>
              </a:extLst>
            </p:cNvPr>
            <p:cNvGrpSpPr/>
            <p:nvPr/>
          </p:nvGrpSpPr>
          <p:grpSpPr>
            <a:xfrm>
              <a:off x="621245" y="1010194"/>
              <a:ext cx="6015560" cy="5554243"/>
              <a:chOff x="621245" y="1010194"/>
              <a:chExt cx="6015560" cy="5554243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B3870D8-E8AA-4129-A0A2-D088B4BC1F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"/>
              <a:stretch/>
            </p:blipFill>
            <p:spPr>
              <a:xfrm>
                <a:off x="621245" y="1010194"/>
                <a:ext cx="6015560" cy="555424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0631BF7-9094-4F85-8563-2AA956409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8419" y="4112723"/>
                <a:ext cx="944788" cy="185207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B33D53D-CEA6-4793-AA59-162439CE6782}"/>
                </a:ext>
              </a:extLst>
            </p:cNvPr>
            <p:cNvSpPr/>
            <p:nvPr/>
          </p:nvSpPr>
          <p:spPr>
            <a:xfrm>
              <a:off x="611720" y="3705225"/>
              <a:ext cx="6015560" cy="188595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E515BD-8B1A-4330-8534-9E2E46624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10" r="796" b="5034"/>
            <a:stretch/>
          </p:blipFill>
          <p:spPr>
            <a:xfrm>
              <a:off x="5660167" y="4859532"/>
              <a:ext cx="938277" cy="1795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30059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495276" y="1160422"/>
            <a:ext cx="11559712" cy="329520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IDs of current values (primary key of </a:t>
            </a:r>
            <a:r>
              <a:rPr lang="en-GB" sz="1900" i="1" dirty="0" err="1"/>
              <a:t>p_values_current</a:t>
            </a:r>
            <a:r>
              <a:rPr lang="en-GB" sz="1900" dirty="0"/>
              <a:t>) stored in </a:t>
            </a:r>
            <a:r>
              <a:rPr lang="en-GB" sz="1900" i="1" dirty="0" err="1"/>
              <a:t>prj_prc_pro_flows</a:t>
            </a:r>
            <a:r>
              <a:rPr lang="en-GB" sz="1900" dirty="0"/>
              <a:t> under </a:t>
            </a:r>
            <a:r>
              <a:rPr lang="en-GB" sz="1900" dirty="0" err="1"/>
              <a:t>rate_value</a:t>
            </a: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Why are there only current values for flows ??? 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Only nodes with process variables have entry in </a:t>
            </a:r>
            <a:r>
              <a:rPr lang="en-GB" sz="1900" i="1" dirty="0" err="1"/>
              <a:t>p_values_current</a:t>
            </a:r>
            <a:r>
              <a:rPr lang="en-GB" sz="1900" dirty="0"/>
              <a:t> ???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b="1" dirty="0"/>
              <a:t>Concept (</a:t>
            </a:r>
            <a:r>
              <a:rPr lang="en-GB" sz="1900" b="1" dirty="0" err="1"/>
              <a:t>getDataBindings</a:t>
            </a:r>
            <a:r>
              <a:rPr lang="en-GB" sz="1900" b="1" dirty="0"/>
              <a:t>): </a:t>
            </a: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800" dirty="0"/>
              <a:t>Fetch IDs under </a:t>
            </a:r>
            <a:r>
              <a:rPr lang="en-GB" sz="1800" dirty="0" err="1"/>
              <a:t>rate_value</a:t>
            </a:r>
            <a:r>
              <a:rPr lang="en-GB" sz="1800" dirty="0"/>
              <a:t> along with query for </a:t>
            </a:r>
            <a:r>
              <a:rPr lang="de-DE" sz="1800" dirty="0" err="1"/>
              <a:t>pidConnections</a:t>
            </a:r>
            <a:r>
              <a:rPr lang="de-DE" sz="1800" dirty="0"/>
              <a:t>  </a:t>
            </a:r>
            <a:r>
              <a:rPr lang="de-DE" sz="1800" dirty="0">
                <a:solidFill>
                  <a:srgbClr val="00B050"/>
                </a:solidFill>
              </a:rPr>
              <a:t>– </a:t>
            </a:r>
            <a:r>
              <a:rPr lang="de-DE" sz="1800" dirty="0" err="1">
                <a:solidFill>
                  <a:srgbClr val="00B050"/>
                </a:solidFill>
              </a:rPr>
              <a:t>done</a:t>
            </a:r>
            <a:endParaRPr lang="de-DE" sz="1800" dirty="0">
              <a:solidFill>
                <a:srgbClr val="00B050"/>
              </a:solidFill>
            </a:endParaRP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ID: </a:t>
            </a:r>
            <a:r>
              <a:rPr lang="de-DE" sz="1800" dirty="0" err="1"/>
              <a:t>fetch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join</a:t>
            </a:r>
            <a:r>
              <a:rPr lang="de-DE" sz="1800" dirty="0"/>
              <a:t> </a:t>
            </a:r>
            <a:r>
              <a:rPr lang="en-GB" sz="1800" i="1" dirty="0" err="1"/>
              <a:t>p_values_config</a:t>
            </a:r>
            <a:r>
              <a:rPr lang="en-GB" sz="1800" dirty="0"/>
              <a:t> and </a:t>
            </a:r>
            <a:r>
              <a:rPr lang="en-GB" sz="1800" i="1" dirty="0" err="1"/>
              <a:t>p_values_current</a:t>
            </a:r>
            <a:r>
              <a:rPr lang="en-GB" sz="1800" i="1" dirty="0"/>
              <a:t> </a:t>
            </a:r>
            <a:r>
              <a:rPr lang="de-DE" sz="1800" dirty="0"/>
              <a:t> </a:t>
            </a:r>
            <a:r>
              <a:rPr lang="de-DE" sz="1800" dirty="0">
                <a:solidFill>
                  <a:srgbClr val="00B050"/>
                </a:solidFill>
              </a:rPr>
              <a:t>– </a:t>
            </a:r>
            <a:r>
              <a:rPr lang="de-DE" sz="1800" dirty="0" err="1">
                <a:solidFill>
                  <a:srgbClr val="00B050"/>
                </a:solidFill>
              </a:rPr>
              <a:t>done</a:t>
            </a:r>
            <a:endParaRPr lang="de-DE" sz="1800" i="1" dirty="0"/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800" dirty="0"/>
              <a:t>Construct a </a:t>
            </a:r>
            <a:r>
              <a:rPr lang="en-GB" sz="1800" dirty="0" err="1"/>
              <a:t>sapientBind</a:t>
            </a:r>
            <a:r>
              <a:rPr lang="en-GB" sz="1800" dirty="0"/>
              <a:t> object for each </a:t>
            </a:r>
            <a:r>
              <a:rPr lang="en-GB" sz="1800" dirty="0" err="1"/>
              <a:t>rate_value</a:t>
            </a:r>
            <a:r>
              <a:rPr lang="en-GB" sz="1800" dirty="0"/>
              <a:t> depending on value type</a:t>
            </a: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endParaRPr lang="de-DE" sz="18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b="1" dirty="0" err="1"/>
              <a:t>ToDo</a:t>
            </a:r>
            <a:r>
              <a:rPr lang="en-GB" sz="1900" dirty="0"/>
              <a:t>: </a:t>
            </a:r>
          </a:p>
          <a:p>
            <a:pPr lvl="1">
              <a:lnSpc>
                <a:spcPct val="100000"/>
              </a:lnSpc>
              <a:buClr>
                <a:srgbClr val="FFC000"/>
              </a:buClr>
            </a:pPr>
            <a:r>
              <a:rPr lang="en-GB" sz="1800" dirty="0"/>
              <a:t>Define data types: each data type (bool/</a:t>
            </a:r>
            <a:r>
              <a:rPr lang="en-GB" sz="1800" dirty="0" err="1"/>
              <a:t>int</a:t>
            </a:r>
            <a:r>
              <a:rPr lang="en-GB" sz="1800" dirty="0"/>
              <a:t>/float/string…) will have own </a:t>
            </a:r>
            <a:r>
              <a:rPr lang="en-GB" sz="1800" dirty="0" err="1"/>
              <a:t>sapientBind</a:t>
            </a:r>
            <a:r>
              <a:rPr lang="en-GB" sz="1800" dirty="0"/>
              <a:t> object for Example: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87" y="5483149"/>
            <a:ext cx="2847975" cy="132397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1493504" y="4824370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boolean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fillColor</a:t>
            </a:r>
            <a:r>
              <a:rPr lang="de-DE" dirty="0"/>
              <a:t>)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5236403"/>
            <a:ext cx="4669011" cy="1570721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5597221" y="4782022"/>
            <a:ext cx="54044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int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) – </a:t>
            </a:r>
            <a:r>
              <a:rPr lang="de-DE" sz="1400" dirty="0" err="1"/>
              <a:t>concept</a:t>
            </a:r>
            <a:r>
              <a:rPr lang="de-DE" sz="1400" dirty="0"/>
              <a:t> </a:t>
            </a:r>
            <a:r>
              <a:rPr lang="de-DE" sz="1400" dirty="0" err="1"/>
              <a:t>because</a:t>
            </a:r>
            <a:r>
              <a:rPr lang="de-DE" sz="1400" dirty="0"/>
              <a:t> currently </a:t>
            </a: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bools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9141950" y="5722018"/>
            <a:ext cx="442009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OR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0472653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Queries for Current Values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Overview: Data Map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9835496" y="1290457"/>
            <a:ext cx="1744133" cy="2701517"/>
            <a:chOff x="9958647" y="157942"/>
            <a:chExt cx="1853738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7226444" y="1280638"/>
            <a:ext cx="1602968" cy="2439182"/>
            <a:chOff x="9958647" y="157942"/>
            <a:chExt cx="1853738" cy="2439182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4" name="Rechteck 203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connection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6" name="Rechteck 205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value_format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45" name="Rechteck 244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58" name="Rechteck 257"/>
            <p:cNvSpPr>
              <a:spLocks/>
            </p:cNvSpPr>
            <p:nvPr/>
          </p:nvSpPr>
          <p:spPr>
            <a:xfrm>
              <a:off x="9958647" y="2339429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35496" y="4347545"/>
            <a:ext cx="1744133" cy="1915848"/>
            <a:chOff x="6968836" y="521661"/>
            <a:chExt cx="1853738" cy="1915848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1" name="Rechteck 130"/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2" name="Rechteck 131"/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68" name="Gruppieren 267"/>
          <p:cNvGrpSpPr/>
          <p:nvPr/>
        </p:nvGrpSpPr>
        <p:grpSpPr>
          <a:xfrm>
            <a:off x="3516425" y="4347545"/>
            <a:ext cx="1853738" cy="2177903"/>
            <a:chOff x="9958647" y="157946"/>
            <a:chExt cx="1853738" cy="2177903"/>
          </a:xfrm>
        </p:grpSpPr>
        <p:sp>
          <p:nvSpPr>
            <p:cNvPr id="269" name="Rechteck 268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270" name="Rechteck 269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71" name="Rechteck 270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272" name="Rechteck 271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273" name="Rechteck 272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4" name="Rechteck 273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5" name="Rechteck 274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6" name="Rechteck 275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207641" y="1243633"/>
            <a:ext cx="2312733" cy="5247497"/>
            <a:chOff x="9954513" y="157942"/>
            <a:chExt cx="1858595" cy="5247497"/>
          </a:xfrm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4" name="Rechteck 283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300" name="Gewinkelter Verbinder 99"/>
          <p:cNvCxnSpPr>
            <a:stCxn id="272" idx="1"/>
            <a:endCxn id="279" idx="3"/>
          </p:cNvCxnSpPr>
          <p:nvPr/>
        </p:nvCxnSpPr>
        <p:spPr>
          <a:xfrm rot="10800000">
            <a:off x="2519475" y="1754867"/>
            <a:ext cx="996951" cy="33574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8829412" y="2307258"/>
            <a:ext cx="1006084" cy="25494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Gewinkelter Verbinder 99"/>
          <p:cNvCxnSpPr>
            <a:stCxn id="206" idx="3"/>
            <a:endCxn id="129" idx="1"/>
          </p:cNvCxnSpPr>
          <p:nvPr/>
        </p:nvCxnSpPr>
        <p:spPr>
          <a:xfrm>
            <a:off x="8829412" y="2564954"/>
            <a:ext cx="1006084" cy="229175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uppieren 419"/>
          <p:cNvGrpSpPr/>
          <p:nvPr/>
        </p:nvGrpSpPr>
        <p:grpSpPr>
          <a:xfrm>
            <a:off x="3511339" y="1243682"/>
            <a:ext cx="1858824" cy="2671893"/>
            <a:chOff x="3480717" y="591995"/>
            <a:chExt cx="1858824" cy="2671893"/>
          </a:xfrm>
        </p:grpSpPr>
        <p:sp>
          <p:nvSpPr>
            <p:cNvPr id="421" name="Rechteck 420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422" name="Rechteck 421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3" name="Rechteck 422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4" name="Rechteck 423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5" name="Rechteck 424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6" name="Rechteck 425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7" name="Rechteck 426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428" name="Rechteck 427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9" name="Rechteck 428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42" name="Rechteck 441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430" name="Gewinkelter Verbinder 99"/>
          <p:cNvCxnSpPr>
            <a:stCxn id="429" idx="3"/>
            <a:endCxn id="203" idx="1"/>
          </p:cNvCxnSpPr>
          <p:nvPr/>
        </p:nvCxnSpPr>
        <p:spPr>
          <a:xfrm flipV="1">
            <a:off x="5936232" y="3315084"/>
            <a:ext cx="1062101" cy="24183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Gewinkelter Verbinder 99"/>
          <p:cNvCxnSpPr>
            <a:stCxn id="424" idx="1"/>
            <a:endCxn id="279" idx="3"/>
          </p:cNvCxnSpPr>
          <p:nvPr/>
        </p:nvCxnSpPr>
        <p:spPr>
          <a:xfrm rot="10800000">
            <a:off x="2519475" y="1754867"/>
            <a:ext cx="996951" cy="5071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Gewinkelter Verbinder 99"/>
          <p:cNvCxnSpPr>
            <a:stCxn id="423" idx="1"/>
            <a:endCxn id="279" idx="3"/>
          </p:cNvCxnSpPr>
          <p:nvPr/>
        </p:nvCxnSpPr>
        <p:spPr>
          <a:xfrm rot="10800000">
            <a:off x="2519475" y="1754867"/>
            <a:ext cx="996951" cy="2577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krümmter Verbinder 6"/>
          <p:cNvCxnSpPr>
            <a:endCxn id="225" idx="1"/>
          </p:cNvCxnSpPr>
          <p:nvPr/>
        </p:nvCxnSpPr>
        <p:spPr>
          <a:xfrm>
            <a:off x="8852071" y="1791871"/>
            <a:ext cx="983425" cy="9820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9081763" y="1557366"/>
            <a:ext cx="61971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FF0000"/>
                </a:solidFill>
              </a:rPr>
              <a:t>copies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82" name="Gruppieren 81"/>
          <p:cNvGrpSpPr/>
          <p:nvPr/>
        </p:nvGrpSpPr>
        <p:grpSpPr>
          <a:xfrm>
            <a:off x="7101059" y="4261127"/>
            <a:ext cx="1853738" cy="1662527"/>
            <a:chOff x="3485803" y="591995"/>
            <a:chExt cx="1853738" cy="1662527"/>
          </a:xfrm>
        </p:grpSpPr>
        <p:sp>
          <p:nvSpPr>
            <p:cNvPr id="83" name="Rechteck 82"/>
            <p:cNvSpPr>
              <a:spLocks/>
            </p:cNvSpPr>
            <p:nvPr/>
          </p:nvSpPr>
          <p:spPr>
            <a:xfrm>
              <a:off x="3485803" y="591995"/>
              <a:ext cx="1853738" cy="16625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p_value_relations</a:t>
              </a:r>
              <a:endParaRPr lang="de-DE" sz="1400" b="1" dirty="0">
                <a:uFillTx/>
              </a:endParaRPr>
            </a:p>
          </p:txBody>
        </p:sp>
        <p:sp>
          <p:nvSpPr>
            <p:cNvPr id="84" name="Rechteck 83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value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7" name="Rechteck 86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/>
                <a:t>attr_jsonb</a:t>
              </a:r>
              <a:r>
                <a:rPr lang="de-DE" sz="1200" dirty="0"/>
                <a:t> : </a:t>
              </a:r>
              <a:r>
                <a:rPr lang="de-DE" sz="1200" dirty="0" err="1"/>
                <a:t>Jsonb</a:t>
              </a:r>
              <a:endParaRPr lang="de-DE" sz="1200" dirty="0"/>
            </a:p>
            <a:p>
              <a:endParaRPr lang="de-DE" sz="1200" dirty="0">
                <a:uFillTx/>
              </a:endParaRP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  </a:t>
              </a:r>
              <a:r>
                <a:rPr lang="de-DE" sz="1200" dirty="0">
                  <a:uFillTx/>
                </a:rPr>
                <a:t>  …</a:t>
              </a:r>
            </a:p>
            <a:p>
              <a:endParaRPr lang="de-DE" sz="1200" dirty="0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70843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Problem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SQL- Query: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Complex SQL Query with LEFT JOIN not possible with </a:t>
            </a:r>
            <a:r>
              <a:rPr lang="en-GB" sz="1900" dirty="0" err="1">
                <a:uFillTx/>
              </a:rPr>
              <a:t>getRecords</a:t>
            </a:r>
            <a:r>
              <a:rPr lang="en-GB" sz="1900" dirty="0">
                <a:uFillTx/>
              </a:rPr>
              <a:t> options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Workaround with </a:t>
            </a:r>
            <a:r>
              <a:rPr lang="en-GB" sz="2000" dirty="0" err="1">
                <a:uFillTx/>
              </a:rPr>
              <a:t>javascript</a:t>
            </a:r>
            <a:r>
              <a:rPr lang="en-GB" sz="2000" dirty="0">
                <a:uFillTx/>
              </a:rPr>
              <a:t>: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2 distinct queries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Left Join Function in </a:t>
            </a:r>
            <a:r>
              <a:rPr lang="en-GB" sz="1600" dirty="0" err="1">
                <a:uFillTx/>
              </a:rPr>
              <a:t>javascript</a:t>
            </a:r>
            <a:r>
              <a:rPr lang="en-GB" sz="1600" dirty="0">
                <a:uFillTx/>
              </a:rPr>
              <a:t> on common attribute.</a:t>
            </a:r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74" y="1664997"/>
            <a:ext cx="4322197" cy="2424528"/>
          </a:xfrm>
          <a:prstGeom prst="rect">
            <a:avLst/>
          </a:prstGeom>
        </p:spPr>
      </p:pic>
      <p:sp>
        <p:nvSpPr>
          <p:cNvPr id="8" name="Rechteck 7"/>
          <p:cNvSpPr>
            <a:spLocks/>
          </p:cNvSpPr>
          <p:nvPr/>
        </p:nvSpPr>
        <p:spPr>
          <a:xfrm>
            <a:off x="9898664" y="3434632"/>
            <a:ext cx="2083733" cy="2596574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  <a:uFillTx/>
              </a:rPr>
              <a:t>l_nodes</a:t>
            </a:r>
            <a:endParaRPr lang="de-DE" dirty="0">
              <a:solidFill>
                <a:srgbClr val="FF0000"/>
              </a:solidFill>
              <a:uFillTx/>
            </a:endParaRPr>
          </a:p>
        </p:txBody>
      </p:sp>
      <p:sp>
        <p:nvSpPr>
          <p:cNvPr id="10" name="Textfeld 9"/>
          <p:cNvSpPr txBox="1">
            <a:spLocks/>
          </p:cNvSpPr>
          <p:nvPr/>
        </p:nvSpPr>
        <p:spPr>
          <a:xfrm>
            <a:off x="9014755" y="6284844"/>
            <a:ext cx="214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uFillTx/>
              </a:rPr>
              <a:t>LEFT</a:t>
            </a:r>
            <a:r>
              <a:rPr lang="de-DE" sz="1400" dirty="0">
                <a:uFillTx/>
              </a:rPr>
              <a:t> </a:t>
            </a:r>
            <a:r>
              <a:rPr lang="de-DE" sz="1400" b="1" dirty="0">
                <a:uFillTx/>
              </a:rPr>
              <a:t>JOIN</a:t>
            </a:r>
            <a:r>
              <a:rPr lang="de-DE" sz="1400" dirty="0">
                <a:uFillTx/>
              </a:rPr>
              <a:t> </a:t>
            </a:r>
          </a:p>
          <a:p>
            <a:pPr algn="ctr"/>
            <a:r>
              <a:rPr lang="de-DE" sz="1400" b="1" dirty="0">
                <a:uFillTx/>
              </a:rPr>
              <a:t>ON</a:t>
            </a:r>
            <a:r>
              <a:rPr lang="de-DE" sz="1400" dirty="0">
                <a:uFillTx/>
              </a:rPr>
              <a:t>  tree.id = </a:t>
            </a:r>
            <a:r>
              <a:rPr lang="de-DE" sz="1400" dirty="0" err="1">
                <a:uFillTx/>
              </a:rPr>
              <a:t>vertex.node</a:t>
            </a:r>
            <a:endParaRPr lang="de-DE" sz="1400" dirty="0">
              <a:uFillTx/>
            </a:endParaRPr>
          </a:p>
        </p:txBody>
      </p:sp>
      <p:sp>
        <p:nvSpPr>
          <p:cNvPr id="11" name="Rechteck 10"/>
          <p:cNvSpPr>
            <a:spLocks/>
          </p:cNvSpPr>
          <p:nvPr/>
        </p:nvSpPr>
        <p:spPr>
          <a:xfrm>
            <a:off x="8072512" y="3815614"/>
            <a:ext cx="3909883" cy="2007777"/>
          </a:xfrm>
          <a:prstGeom prst="rect">
            <a:avLst/>
          </a:prstGeom>
          <a:solidFill>
            <a:srgbClr val="00B050">
              <a:alpha val="3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B050"/>
                </a:solidFill>
                <a:uFillTx/>
              </a:rPr>
              <a:t>Wanted</a:t>
            </a:r>
            <a:r>
              <a:rPr lang="de-DE" dirty="0">
                <a:solidFill>
                  <a:srgbClr val="00B050"/>
                </a:solidFill>
                <a:uFillTx/>
              </a:rPr>
              <a:t> Query Data</a:t>
            </a:r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</p:txBody>
      </p:sp>
      <p:sp>
        <p:nvSpPr>
          <p:cNvPr id="4" name="Pfeil nach unten 3"/>
          <p:cNvSpPr>
            <a:spLocks/>
          </p:cNvSpPr>
          <p:nvPr/>
        </p:nvSpPr>
        <p:spPr>
          <a:xfrm>
            <a:off x="9912415" y="5719478"/>
            <a:ext cx="159440" cy="50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7" name="Rechteck 6"/>
          <p:cNvSpPr>
            <a:spLocks/>
          </p:cNvSpPr>
          <p:nvPr/>
        </p:nvSpPr>
        <p:spPr>
          <a:xfrm>
            <a:off x="8072512" y="4174416"/>
            <a:ext cx="2014584" cy="1648975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FF"/>
                </a:solidFill>
                <a:uFillTx/>
              </a:rPr>
              <a:t>visu_vertices</a:t>
            </a:r>
            <a:endParaRPr lang="de-DE" dirty="0">
              <a:solidFill>
                <a:srgbClr val="0000FF"/>
              </a:solidFill>
              <a:uFillTx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8326581" y="1010194"/>
            <a:ext cx="1853738" cy="2177903"/>
            <a:chOff x="9958647" y="157946"/>
            <a:chExt cx="1853738" cy="2177903"/>
          </a:xfrm>
        </p:grpSpPr>
        <p:sp>
          <p:nvSpPr>
            <p:cNvPr id="13" name="Rechteck 12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14" name="Rechteck 13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" name="Rechteck 14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6" name="Rechteck 15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17" name="Rechteck 16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8" name="Rechteck 17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9" name="Rechteck 18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0" name="Rechteck 19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5221753" y="1263832"/>
            <a:ext cx="2587709" cy="5247497"/>
            <a:chOff x="9954513" y="157942"/>
            <a:chExt cx="1858595" cy="5247497"/>
          </a:xfrm>
        </p:grpSpPr>
        <p:sp>
          <p:nvSpPr>
            <p:cNvPr id="22" name="Rechteck 21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3" name="Rechteck 2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4" name="Rechteck 23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5" name="Rechteck 24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6" name="Rechteck 25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" name="Rechteck 26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" name="Rechteck 27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" name="Rechteck 28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" name="Rechteck 29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1" name="Rechteck 30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2" name="Rechteck 31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33" name="Rechteck 32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4" name="Rechteck 33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5" name="Rechteck 34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6" name="Rechteck 35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7" name="Rechteck 36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8" name="Rechteck 37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9" name="Rechteck 38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40" name="Rechteck 39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1" name="Rechteck 40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42" name="Gewinkelter Verbinder 99"/>
          <p:cNvCxnSpPr>
            <a:stCxn id="16" idx="1"/>
            <a:endCxn id="23" idx="3"/>
          </p:cNvCxnSpPr>
          <p:nvPr/>
        </p:nvCxnSpPr>
        <p:spPr>
          <a:xfrm rot="10800000" flipV="1">
            <a:off x="7808457" y="1774948"/>
            <a:ext cx="518125" cy="1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feil nach unten 42"/>
          <p:cNvSpPr>
            <a:spLocks/>
          </p:cNvSpPr>
          <p:nvPr/>
        </p:nvSpPr>
        <p:spPr>
          <a:xfrm>
            <a:off x="2144684" y="5048141"/>
            <a:ext cx="274320" cy="377966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141644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Vertex Placement Algorithm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Textfeld 3"/>
          <p:cNvSpPr txBox="1">
            <a:spLocks/>
          </p:cNvSpPr>
          <p:nvPr/>
        </p:nvSpPr>
        <p:spPr>
          <a:xfrm>
            <a:off x="7987951" y="454967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635270" y="1496567"/>
            <a:ext cx="9186960" cy="402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Simplification of edges (clear connection waypoints </a:t>
            </a:r>
            <a:r>
              <a:rPr lang="en-GB" sz="1900" dirty="0"/>
              <a:t>between various edges if any)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Jump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Constraint specification in the form of tags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/>
              <a:t>Positioning logic in the form of rules (depending on tags)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/>
              <a:t>Setting of parameters</a:t>
            </a:r>
          </a:p>
        </p:txBody>
      </p:sp>
    </p:spTree>
    <p:extLst>
      <p:ext uri="{BB962C8B-B14F-4D97-AF65-F5344CB8AC3E}">
        <p14:creationId xmlns:p14="http://schemas.microsoft.com/office/powerpoint/2010/main" val="33360799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1. Simplification of Edges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1949F1-DB88-4802-B658-66699ED6B4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8"/>
          <a:stretch/>
        </p:blipFill>
        <p:spPr>
          <a:xfrm>
            <a:off x="4887459" y="1010194"/>
            <a:ext cx="5526087" cy="5358953"/>
          </a:xfrm>
          <a:prstGeom prst="rect">
            <a:avLst/>
          </a:prstGeom>
        </p:spPr>
      </p:pic>
      <p:sp>
        <p:nvSpPr>
          <p:cNvPr id="7" name="Textfeld 3">
            <a:extLst>
              <a:ext uri="{FF2B5EF4-FFF2-40B4-BE49-F238E27FC236}">
                <a16:creationId xmlns:a16="http://schemas.microsoft.com/office/drawing/2014/main" id="{88D8B0E1-6B36-4A43-BA91-5A7D055BE119}"/>
              </a:ext>
            </a:extLst>
          </p:cNvPr>
          <p:cNvSpPr txBox="1">
            <a:spLocks/>
          </p:cNvSpPr>
          <p:nvPr/>
        </p:nvSpPr>
        <p:spPr>
          <a:xfrm>
            <a:off x="783314" y="1470721"/>
            <a:ext cx="3385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edge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 err="1">
                <a:uFillTx/>
              </a:rPr>
              <a:t>pidEdges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</a:t>
            </a:r>
            <a:r>
              <a:rPr lang="en-US" sz="1200" dirty="0"/>
              <a:t>already simplified</a:t>
            </a:r>
            <a:r>
              <a:rPr lang="en-US" sz="1200" dirty="0">
                <a:uFillTx/>
              </a:rPr>
              <a:t>): </a:t>
            </a:r>
          </a:p>
          <a:p>
            <a:r>
              <a:rPr lang="en-US" sz="1200" dirty="0"/>
              <a:t>          </a:t>
            </a:r>
            <a:r>
              <a:rPr lang="en-US" sz="1200" b="1" dirty="0"/>
              <a:t>skip</a:t>
            </a:r>
          </a:p>
          <a:p>
            <a:r>
              <a:rPr lang="en-US" sz="1200" b="1" dirty="0">
                <a:uFillTx/>
              </a:rPr>
              <a:t>     else if ()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447385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L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ine Jumps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5" y="1719869"/>
            <a:ext cx="5657850" cy="47815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09E4CE-5164-41C9-8781-6DBD5B2FE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2" y="1305007"/>
            <a:ext cx="5820853" cy="541218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Problem: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Connections </a:t>
            </a:r>
            <a:r>
              <a:rPr lang="en-GB" sz="1800" dirty="0" err="1"/>
              <a:t>gehen</a:t>
            </a:r>
            <a:r>
              <a:rPr lang="en-GB" sz="1800" dirty="0"/>
              <a:t> </a:t>
            </a:r>
            <a:r>
              <a:rPr lang="en-GB" sz="1800" dirty="0" err="1"/>
              <a:t>vom</a:t>
            </a:r>
            <a:r>
              <a:rPr lang="en-GB" sz="1800" dirty="0"/>
              <a:t> </a:t>
            </a:r>
            <a:r>
              <a:rPr lang="en-GB" sz="1800" b="1" dirty="0" err="1"/>
              <a:t>Vertexmittelpunk</a:t>
            </a:r>
            <a:r>
              <a:rPr lang="en-GB" sz="1800" b="1" dirty="0"/>
              <a:t> </a:t>
            </a:r>
            <a:r>
              <a:rPr lang="en-GB" sz="1800" b="1" dirty="0" err="1"/>
              <a:t>zum</a:t>
            </a:r>
            <a:r>
              <a:rPr lang="en-GB" sz="1800" b="1" dirty="0"/>
              <a:t> </a:t>
            </a:r>
            <a:r>
              <a:rPr lang="en-GB" sz="1800" b="1" dirty="0" err="1"/>
              <a:t>Vertexmittelpunk</a:t>
            </a:r>
            <a:endParaRPr lang="en-GB" sz="1800" b="1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Connections </a:t>
            </a:r>
            <a:r>
              <a:rPr lang="en-GB" sz="1800" dirty="0" err="1"/>
              <a:t>werden</a:t>
            </a:r>
            <a:r>
              <a:rPr lang="en-GB" sz="1800" dirty="0"/>
              <a:t> </a:t>
            </a:r>
            <a:r>
              <a:rPr lang="en-GB" sz="1800" b="1" dirty="0" err="1"/>
              <a:t>automatisch</a:t>
            </a:r>
            <a:r>
              <a:rPr lang="en-GB" sz="1800" b="1" dirty="0"/>
              <a:t> </a:t>
            </a:r>
            <a:r>
              <a:rPr lang="en-GB" sz="1800" b="1" dirty="0" err="1"/>
              <a:t>optimiert</a:t>
            </a:r>
            <a:r>
              <a:rPr lang="en-GB" sz="1800" b="1" dirty="0"/>
              <a:t> um </a:t>
            </a:r>
            <a:r>
              <a:rPr lang="en-GB" sz="1800" b="1" dirty="0" err="1"/>
              <a:t>Kreuzungen</a:t>
            </a:r>
            <a:r>
              <a:rPr lang="en-GB" sz="1800" b="1" dirty="0"/>
              <a:t> </a:t>
            </a:r>
            <a:r>
              <a:rPr lang="en-GB" sz="1800" b="1" dirty="0" err="1"/>
              <a:t>zu</a:t>
            </a:r>
            <a:r>
              <a:rPr lang="en-GB" sz="1800" b="1" dirty="0"/>
              <a:t> </a:t>
            </a:r>
            <a:r>
              <a:rPr lang="en-GB" sz="1800" b="1" dirty="0" err="1"/>
              <a:t>vermindern</a:t>
            </a:r>
            <a:r>
              <a:rPr lang="en-GB" sz="1800" b="1" dirty="0"/>
              <a:t> </a:t>
            </a:r>
            <a:r>
              <a:rPr lang="en-GB" sz="1800" dirty="0" err="1"/>
              <a:t>aber</a:t>
            </a:r>
            <a:r>
              <a:rPr lang="en-GB" sz="1800" dirty="0"/>
              <a:t> </a:t>
            </a:r>
            <a:r>
              <a:rPr lang="en-GB" sz="1800" dirty="0" err="1"/>
              <a:t>unmöglich</a:t>
            </a:r>
            <a:r>
              <a:rPr lang="en-GB" sz="1800" dirty="0"/>
              <a:t> </a:t>
            </a:r>
            <a:r>
              <a:rPr lang="en-GB" sz="1800" dirty="0" err="1"/>
              <a:t>alle</a:t>
            </a:r>
            <a:r>
              <a:rPr lang="en-GB" sz="1800" dirty="0"/>
              <a:t> </a:t>
            </a:r>
            <a:r>
              <a:rPr lang="en-GB" sz="1800" dirty="0" err="1"/>
              <a:t>zu</a:t>
            </a:r>
            <a:r>
              <a:rPr lang="en-GB" sz="1800" dirty="0"/>
              <a:t> </a:t>
            </a:r>
            <a:r>
              <a:rPr lang="en-GB" sz="1800" dirty="0" err="1"/>
              <a:t>vermeiden</a:t>
            </a:r>
            <a:endParaRPr lang="en-GB" sz="1800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Dies </a:t>
            </a:r>
            <a:r>
              <a:rPr lang="en-GB" sz="1800" dirty="0" err="1"/>
              <a:t>führt</a:t>
            </a:r>
            <a:r>
              <a:rPr lang="en-GB" sz="1800" dirty="0"/>
              <a:t> </a:t>
            </a:r>
            <a:r>
              <a:rPr lang="en-GB" sz="1800" dirty="0" err="1"/>
              <a:t>zum</a:t>
            </a:r>
            <a:r>
              <a:rPr lang="en-GB" sz="1800" dirty="0"/>
              <a:t> </a:t>
            </a:r>
            <a:r>
              <a:rPr lang="en-GB" sz="1800" dirty="0" err="1"/>
              <a:t>Zusammenklappen</a:t>
            </a:r>
            <a:r>
              <a:rPr lang="en-GB" sz="1800" dirty="0"/>
              <a:t> </a:t>
            </a:r>
            <a:r>
              <a:rPr lang="en-GB" sz="1800" dirty="0" err="1"/>
              <a:t>verschiedene</a:t>
            </a:r>
            <a:r>
              <a:rPr lang="en-GB" sz="1800" dirty="0"/>
              <a:t> linen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 err="1"/>
              <a:t>Unübersichtlich</a:t>
            </a:r>
            <a:endParaRPr lang="en-GB" sz="1800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Lösung</a:t>
            </a:r>
            <a:r>
              <a:rPr lang="en-GB" sz="2400" dirty="0"/>
              <a:t>: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Line jumps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Arc form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radius 20pt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21285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2. Constraint Specification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876" y="1325880"/>
            <a:ext cx="5128954" cy="34725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Positioning Rules based on </a:t>
            </a:r>
            <a:r>
              <a:rPr lang="en-GB" sz="1900" dirty="0"/>
              <a:t>shape attributes</a:t>
            </a:r>
            <a:r>
              <a:rPr lang="en-GB" sz="1900" dirty="0">
                <a:uFillTx/>
              </a:rPr>
              <a:t>:</a:t>
            </a: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marL="0" indent="0">
              <a:lnSpc>
                <a:spcPct val="10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/>
              <a:t>Tags:</a:t>
            </a:r>
            <a:endParaRPr lang="en-GB" sz="1400" dirty="0">
              <a:uFillTx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65" y="747549"/>
            <a:ext cx="6981547" cy="594368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10151" r="10207"/>
          <a:stretch/>
        </p:blipFill>
        <p:spPr>
          <a:xfrm>
            <a:off x="155481" y="4872441"/>
            <a:ext cx="5348349" cy="16640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0023B0-A423-4E13-837F-179F396E82C6}"/>
              </a:ext>
            </a:extLst>
          </p:cNvPr>
          <p:cNvSpPr/>
          <p:nvPr/>
        </p:nvSpPr>
        <p:spPr>
          <a:xfrm>
            <a:off x="3467477" y="4905564"/>
            <a:ext cx="2036353" cy="1690478"/>
          </a:xfrm>
          <a:prstGeom prst="rect">
            <a:avLst/>
          </a:prstGeom>
          <a:solidFill>
            <a:srgbClr val="FFFF00">
              <a:alpha val="10196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613F1C-3D2A-4A4E-9081-9D7FDD7B5A24}"/>
              </a:ext>
            </a:extLst>
          </p:cNvPr>
          <p:cNvSpPr txBox="1">
            <a:spLocks/>
          </p:cNvSpPr>
          <p:nvPr/>
        </p:nvSpPr>
        <p:spPr>
          <a:xfrm>
            <a:off x="-115355" y="6471808"/>
            <a:ext cx="700633" cy="3679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FFC000"/>
              </a:buClr>
              <a:buNone/>
            </a:pPr>
            <a:r>
              <a:rPr lang="en-GB" sz="2000" b="1" dirty="0"/>
              <a:t>. . .</a:t>
            </a:r>
            <a:r>
              <a:rPr lang="en-GB" sz="1400" dirty="0">
                <a:uFillTx/>
              </a:rPr>
              <a:t> 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 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53B754C4-0702-416C-A74A-75567E78F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Probleme: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Inkonsistenzen in das Model (Instance </a:t>
            </a:r>
            <a:r>
              <a:rPr lang="de-DE" sz="2000" dirty="0" err="1"/>
              <a:t>Hierarchy</a:t>
            </a:r>
            <a:r>
              <a:rPr lang="de-DE" sz="2000" dirty="0"/>
              <a:t>) wie z.B. Gruppen die Gruppen aber auch Shapes enthalten.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Führt zu Irreguläre Platzierung in die Mehrheit der Fälle </a:t>
            </a:r>
            <a:r>
              <a:rPr lang="de-DE" sz="2000" dirty="0">
                <a:sym typeface="Wingdings" panose="05000000000000000000" pitchFamily="2" charset="2"/>
              </a:rPr>
              <a:t></a:t>
            </a:r>
            <a:r>
              <a:rPr lang="de-DE" sz="2000" dirty="0"/>
              <a:t> braucht zu viel Logik.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Relative </a:t>
            </a:r>
            <a:r>
              <a:rPr lang="de-DE" sz="2000" dirty="0" err="1"/>
              <a:t>positionierung</a:t>
            </a:r>
            <a:r>
              <a:rPr lang="de-DE" sz="2000" dirty="0"/>
              <a:t> deswegen manchmal suboptimal, aber trotzdem die beste Alternative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Viel Aufwand und wenig Fortschritt bei der Verbesserung des Algorithmus.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Lösungen (zum Teil):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Specification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Constraints</a:t>
            </a:r>
            <a:r>
              <a:rPr lang="de-DE" sz="2000" dirty="0"/>
              <a:t> erlaubt Logik gezielt zu programmieren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Constraints</a:t>
            </a:r>
            <a:r>
              <a:rPr lang="de-DE" sz="2000" dirty="0"/>
              <a:t> erlauben auch das progressive </a:t>
            </a:r>
            <a:r>
              <a:rPr lang="de-DE" sz="2000" dirty="0" err="1"/>
              <a:t>Enhancement</a:t>
            </a: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Block </a:t>
            </a:r>
            <a:r>
              <a:rPr lang="de-DE" sz="2000" dirty="0" err="1"/>
              <a:t>packing</a:t>
            </a:r>
            <a:r>
              <a:rPr lang="de-DE" sz="2000" dirty="0"/>
              <a:t> </a:t>
            </a:r>
            <a:r>
              <a:rPr lang="de-DE" sz="2000" dirty="0" err="1"/>
              <a:t>algorithm</a:t>
            </a:r>
            <a:r>
              <a:rPr lang="de-DE" sz="2000" dirty="0"/>
              <a:t> ist eine optimale Lösung für P&amp;ID Diagramme falls alle </a:t>
            </a:r>
            <a:r>
              <a:rPr lang="de-DE" sz="2000" dirty="0" err="1"/>
              <a:t>children</a:t>
            </a:r>
            <a:r>
              <a:rPr lang="de-DE" sz="2000" dirty="0"/>
              <a:t> Gruppen sind (rechteckige Blocks). Nicht aber für </a:t>
            </a:r>
            <a:r>
              <a:rPr lang="de-DE" sz="2000" dirty="0" err="1"/>
              <a:t>shapes</a:t>
            </a:r>
            <a:r>
              <a:rPr lang="de-DE" sz="2000" dirty="0"/>
              <a:t>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8186875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3.1 Placement Logic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821" y="927066"/>
            <a:ext cx="4423237" cy="578948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5BD580-820E-404F-9CBF-D668F1B6F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6024890" cy="541218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Kleine</a:t>
            </a:r>
            <a:r>
              <a:rPr lang="en-GB" sz="2400" dirty="0"/>
              <a:t> </a:t>
            </a:r>
            <a:r>
              <a:rPr lang="en-GB" sz="2400" dirty="0" err="1"/>
              <a:t>Modifikationen</a:t>
            </a:r>
            <a:r>
              <a:rPr lang="en-GB" sz="2400" dirty="0"/>
              <a:t> </a:t>
            </a:r>
            <a:r>
              <a:rPr lang="en-GB" sz="2400" dirty="0" err="1"/>
              <a:t>zum</a:t>
            </a:r>
            <a:r>
              <a:rPr lang="en-GB" sz="2400" dirty="0"/>
              <a:t> </a:t>
            </a:r>
            <a:r>
              <a:rPr lang="en-GB" sz="2400" dirty="0" err="1"/>
              <a:t>vorherigen</a:t>
            </a:r>
            <a:r>
              <a:rPr lang="en-GB" sz="2400" dirty="0"/>
              <a:t> </a:t>
            </a:r>
            <a:r>
              <a:rPr lang="en-GB" sz="2400" dirty="0" err="1"/>
              <a:t>Logik</a:t>
            </a:r>
            <a:endParaRPr lang="en-GB" sz="2400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Sonst</a:t>
            </a:r>
            <a:r>
              <a:rPr lang="en-GB" sz="2400" dirty="0"/>
              <a:t> </a:t>
            </a:r>
            <a:r>
              <a:rPr lang="en-GB" sz="2400" dirty="0" err="1"/>
              <a:t>gleich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920255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4933325" cy="5412189"/>
          </a:xfrm>
        </p:spPr>
        <p:txBody>
          <a:bodyPr>
            <a:normAutofit fontScale="92500"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 dirty="0"/>
              <a:t>Binary tree block packing algorithm (for groups):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Sort blocks </a:t>
            </a:r>
            <a:r>
              <a:rPr lang="en-GB" sz="2400" dirty="0"/>
              <a:t>(clones) based on selected </a:t>
            </a:r>
            <a:r>
              <a:rPr lang="en-GB" sz="2400" dirty="0" err="1"/>
              <a:t>sortOrder</a:t>
            </a:r>
            <a:r>
              <a:rPr lang="en-GB" sz="2400" dirty="0"/>
              <a:t> option (none, width, height, area, </a:t>
            </a:r>
            <a:r>
              <a:rPr lang="en-GB" sz="2400" b="1" dirty="0" err="1"/>
              <a:t>maxSide</a:t>
            </a:r>
            <a:r>
              <a:rPr lang="en-GB" sz="2400" b="1" dirty="0"/>
              <a:t>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first </a:t>
            </a:r>
            <a:r>
              <a:rPr lang="en-GB" sz="2400" dirty="0"/>
              <a:t>(root) </a:t>
            </a:r>
            <a:r>
              <a:rPr lang="en-GB" sz="2400" b="1" dirty="0"/>
              <a:t>block</a:t>
            </a:r>
            <a:r>
              <a:rPr lang="en-GB" sz="2400" dirty="0"/>
              <a:t> at (0, 0).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next block </a:t>
            </a:r>
            <a:r>
              <a:rPr lang="en-GB" sz="2400" dirty="0"/>
              <a:t>either right or bellow of previous (minimize area)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Repeat</a:t>
            </a:r>
            <a:r>
              <a:rPr lang="en-GB" sz="2400" dirty="0"/>
              <a:t> 3 until all blocks placed.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Update properties </a:t>
            </a:r>
            <a:r>
              <a:rPr lang="en-GB" sz="2400" dirty="0"/>
              <a:t>in original objects.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  <a:p>
            <a:pPr>
              <a:buClr>
                <a:srgbClr val="FFC000"/>
              </a:buClr>
            </a:pPr>
            <a:r>
              <a:rPr lang="en-GB" sz="2400" dirty="0"/>
              <a:t>Sehr </a:t>
            </a:r>
            <a:r>
              <a:rPr lang="en-GB" sz="2400" dirty="0" err="1"/>
              <a:t>gute</a:t>
            </a:r>
            <a:r>
              <a:rPr lang="en-GB" sz="2400" dirty="0"/>
              <a:t> </a:t>
            </a:r>
            <a:r>
              <a:rPr lang="en-GB" sz="2400" dirty="0" err="1"/>
              <a:t>Ergebnisse</a:t>
            </a:r>
            <a:r>
              <a:rPr lang="en-GB" sz="2400" dirty="0"/>
              <a:t> für Blocks die </a:t>
            </a:r>
            <a:r>
              <a:rPr lang="en-GB" sz="2400" dirty="0" err="1"/>
              <a:t>nur</a:t>
            </a:r>
            <a:r>
              <a:rPr lang="en-GB" sz="2400" dirty="0"/>
              <a:t> </a:t>
            </a:r>
            <a:r>
              <a:rPr lang="en-GB" sz="2400" dirty="0" err="1"/>
              <a:t>Groupen</a:t>
            </a:r>
            <a:r>
              <a:rPr lang="en-GB" sz="2400" dirty="0"/>
              <a:t> </a:t>
            </a:r>
            <a:r>
              <a:rPr lang="en-GB" sz="2400" dirty="0" err="1"/>
              <a:t>sind</a:t>
            </a:r>
            <a:r>
              <a:rPr lang="en-GB" sz="2400" dirty="0"/>
              <a:t> (</a:t>
            </a:r>
            <a:r>
              <a:rPr lang="en-GB" sz="2400" dirty="0" err="1"/>
              <a:t>ohne</a:t>
            </a:r>
            <a:r>
              <a:rPr lang="en-GB" sz="2400" dirty="0"/>
              <a:t> Shapes)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26" y="1641973"/>
            <a:ext cx="5980262" cy="47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2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nhaltsplatzhalter 4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098" y="1332411"/>
            <a:ext cx="4599625" cy="473595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</a:rPr>
              <a:t>Boardlet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9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Bracket 35">
            <a:extLst>
              <a:ext uri="{FF2B5EF4-FFF2-40B4-BE49-F238E27FC236}">
                <a16:creationId xmlns:a16="http://schemas.microsoft.com/office/drawing/2014/main" id="{CAAE665C-FA15-4AB5-B2E9-48AC00666170}"/>
              </a:ext>
            </a:extLst>
          </p:cNvPr>
          <p:cNvSpPr/>
          <p:nvPr/>
        </p:nvSpPr>
        <p:spPr>
          <a:xfrm>
            <a:off x="6288694" y="2057288"/>
            <a:ext cx="45719" cy="590804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9966"/>
              </a:solidFill>
            </a:endParaRPr>
          </a:p>
        </p:txBody>
      </p:sp>
      <p:sp>
        <p:nvSpPr>
          <p:cNvPr id="12" name="Right Bracket 36">
            <a:extLst>
              <a:ext uri="{FF2B5EF4-FFF2-40B4-BE49-F238E27FC236}">
                <a16:creationId xmlns:a16="http://schemas.microsoft.com/office/drawing/2014/main" id="{C74632AD-604D-40CC-92E7-8B6AF971D9CA}"/>
              </a:ext>
            </a:extLst>
          </p:cNvPr>
          <p:cNvSpPr/>
          <p:nvPr/>
        </p:nvSpPr>
        <p:spPr>
          <a:xfrm>
            <a:off x="6288621" y="3695186"/>
            <a:ext cx="45719" cy="1756815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304132" y="4358149"/>
            <a:ext cx="9767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 client- background</a:t>
            </a:r>
          </a:p>
        </p:txBody>
      </p:sp>
      <p:sp>
        <p:nvSpPr>
          <p:cNvPr id="19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311480" y="2157258"/>
            <a:ext cx="9767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 client- background</a:t>
            </a:r>
          </a:p>
        </p:txBody>
      </p:sp>
      <p:grpSp>
        <p:nvGrpSpPr>
          <p:cNvPr id="5" name="Gruppieren 4"/>
          <p:cNvGrpSpPr/>
          <p:nvPr/>
        </p:nvGrpSpPr>
        <p:grpSpPr>
          <a:xfrm>
            <a:off x="430415" y="1332411"/>
            <a:ext cx="5827510" cy="4739187"/>
            <a:chOff x="430415" y="1332411"/>
            <a:chExt cx="5827510" cy="47391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B81954-080C-4557-AE15-EDA943CED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"/>
            <a:stretch/>
          </p:blipFill>
          <p:spPr>
            <a:xfrm>
              <a:off x="430415" y="1332411"/>
              <a:ext cx="5827510" cy="473918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56A323-56B0-4E2B-B967-EF66BDAAA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10" r="796" b="5034"/>
            <a:stretch/>
          </p:blipFill>
          <p:spPr>
            <a:xfrm>
              <a:off x="5302979" y="3169446"/>
              <a:ext cx="938277" cy="179567"/>
            </a:xfrm>
            <a:prstGeom prst="rect">
              <a:avLst/>
            </a:prstGeom>
          </p:spPr>
        </p:pic>
      </p:grpSp>
      <p:sp>
        <p:nvSpPr>
          <p:cNvPr id="29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192310" y="1673157"/>
            <a:ext cx="238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</a:t>
            </a:r>
          </a:p>
        </p:txBody>
      </p:sp>
      <p:sp>
        <p:nvSpPr>
          <p:cNvPr id="31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7265001" y="1593863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</a:t>
            </a:r>
            <a:endParaRPr lang="en-US" sz="1400" b="1" dirty="0"/>
          </a:p>
        </p:txBody>
      </p:sp>
      <p:sp>
        <p:nvSpPr>
          <p:cNvPr id="32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192310" y="2609562"/>
            <a:ext cx="238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</a:t>
            </a:r>
          </a:p>
        </p:txBody>
      </p:sp>
      <p:sp>
        <p:nvSpPr>
          <p:cNvPr id="33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192310" y="2769478"/>
            <a:ext cx="238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3</a:t>
            </a:r>
          </a:p>
        </p:txBody>
      </p:sp>
      <p:sp>
        <p:nvSpPr>
          <p:cNvPr id="34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193080" y="2945164"/>
            <a:ext cx="238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4</a:t>
            </a:r>
          </a:p>
        </p:txBody>
      </p:sp>
      <p:sp>
        <p:nvSpPr>
          <p:cNvPr id="35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192310" y="3135684"/>
            <a:ext cx="238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5</a:t>
            </a:r>
          </a:p>
        </p:txBody>
      </p:sp>
      <p:sp>
        <p:nvSpPr>
          <p:cNvPr id="36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7411906" y="1960822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</a:t>
            </a:r>
            <a:endParaRPr lang="en-US" sz="1400" b="1" dirty="0"/>
          </a:p>
        </p:txBody>
      </p:sp>
      <p:sp>
        <p:nvSpPr>
          <p:cNvPr id="37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7413322" y="2130100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3</a:t>
            </a:r>
            <a:endParaRPr lang="en-US" sz="1400" b="1" dirty="0"/>
          </a:p>
        </p:txBody>
      </p:sp>
      <p:sp>
        <p:nvSpPr>
          <p:cNvPr id="38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7430658" y="5444524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4</a:t>
            </a:r>
            <a:endParaRPr lang="en-US" sz="1400" b="1" dirty="0"/>
          </a:p>
        </p:txBody>
      </p:sp>
      <p:sp>
        <p:nvSpPr>
          <p:cNvPr id="39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7429888" y="5671690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5</a:t>
            </a:r>
            <a:endParaRPr lang="en-US" sz="1400" b="1" dirty="0"/>
          </a:p>
        </p:txBody>
      </p:sp>
      <p:sp>
        <p:nvSpPr>
          <p:cNvPr id="42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9632838" y="5444524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4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035969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9" name="Gruppieren 18"/>
          <p:cNvGrpSpPr/>
          <p:nvPr/>
        </p:nvGrpSpPr>
        <p:grpSpPr>
          <a:xfrm>
            <a:off x="357569" y="2351701"/>
            <a:ext cx="2140410" cy="2406451"/>
            <a:chOff x="266700" y="3022601"/>
            <a:chExt cx="2140410" cy="2406451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92" t="15205" b="6558"/>
            <a:stretch/>
          </p:blipFill>
          <p:spPr>
            <a:xfrm>
              <a:off x="266700" y="3022601"/>
              <a:ext cx="2140410" cy="2098674"/>
            </a:xfrm>
            <a:prstGeom prst="rect">
              <a:avLst/>
            </a:prstGeom>
          </p:spPr>
        </p:pic>
        <p:sp>
          <p:nvSpPr>
            <p:cNvPr id="12" name="Textfeld 11"/>
            <p:cNvSpPr txBox="1"/>
            <p:nvPr/>
          </p:nvSpPr>
          <p:spPr>
            <a:xfrm>
              <a:off x="763326" y="512127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width</a:t>
              </a:r>
              <a:endParaRPr lang="de-DE" sz="1400" dirty="0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9704968" y="2983808"/>
            <a:ext cx="2103120" cy="1542494"/>
            <a:chOff x="8534401" y="4190999"/>
            <a:chExt cx="2103120" cy="1542494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5" t="15221" r="892" b="45466"/>
            <a:stretch/>
          </p:blipFill>
          <p:spPr>
            <a:xfrm>
              <a:off x="8534401" y="4190999"/>
              <a:ext cx="2103120" cy="1051561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>
              <a:off x="9012382" y="5210273"/>
              <a:ext cx="1147157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none</a:t>
              </a:r>
              <a:r>
                <a:rPr lang="de-DE" sz="1400" dirty="0"/>
                <a:t> (</a:t>
              </a:r>
              <a:r>
                <a:rPr lang="de-DE" sz="1400" dirty="0" err="1"/>
                <a:t>default</a:t>
              </a:r>
              <a:r>
                <a:rPr lang="de-DE" sz="1400" dirty="0"/>
                <a:t>)</a:t>
              </a:r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5023850" y="2878433"/>
            <a:ext cx="2133600" cy="1571942"/>
            <a:chOff x="5356860" y="2484120"/>
            <a:chExt cx="2133600" cy="157194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63" t="14876" r="876" b="37253"/>
            <a:stretch/>
          </p:blipFill>
          <p:spPr>
            <a:xfrm>
              <a:off x="5356860" y="2484120"/>
              <a:ext cx="2133600" cy="1287780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850081" y="374828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area</a:t>
              </a:r>
              <a:endParaRPr lang="de-DE" sz="1400" dirty="0"/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681703" y="2983808"/>
            <a:ext cx="2128838" cy="1385176"/>
            <a:chOff x="5500688" y="2652713"/>
            <a:chExt cx="2128838" cy="138517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9" t="15172" r="1328" b="42508"/>
            <a:stretch/>
          </p:blipFill>
          <p:spPr>
            <a:xfrm>
              <a:off x="5500688" y="2652713"/>
              <a:ext cx="2128838" cy="1125537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5991528" y="3730112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height</a:t>
              </a:r>
              <a:endParaRPr lang="de-DE" sz="1400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7370759" y="2434878"/>
            <a:ext cx="2120900" cy="2369986"/>
            <a:chOff x="3362202" y="4340225"/>
            <a:chExt cx="2120900" cy="236998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4" t="15779" r="842" b="7442"/>
            <a:stretch/>
          </p:blipFill>
          <p:spPr>
            <a:xfrm>
              <a:off x="3362202" y="4340225"/>
              <a:ext cx="2120900" cy="2047875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3849073" y="6402434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/>
                <a:t>by</a:t>
              </a:r>
              <a:r>
                <a:rPr lang="de-DE" sz="1400" b="1" dirty="0"/>
                <a:t> </a:t>
              </a:r>
              <a:r>
                <a:rPr lang="de-DE" sz="1400" b="1" dirty="0" err="1"/>
                <a:t>maxSide</a:t>
              </a:r>
              <a:endParaRPr lang="de-DE" sz="1400" b="1" dirty="0"/>
            </a:p>
          </p:txBody>
        </p:sp>
      </p:grpSp>
      <p:sp>
        <p:nvSpPr>
          <p:cNvPr id="25" name="Rectangle 5">
            <a:extLst>
              <a:ext uri="{FF2B5EF4-FFF2-40B4-BE49-F238E27FC236}">
                <a16:creationId xmlns:a16="http://schemas.microsoft.com/office/drawing/2014/main" id="{840023B0-A423-4E13-837F-179F396E82C6}"/>
              </a:ext>
            </a:extLst>
          </p:cNvPr>
          <p:cNvSpPr/>
          <p:nvPr/>
        </p:nvSpPr>
        <p:spPr>
          <a:xfrm>
            <a:off x="7257143" y="2264229"/>
            <a:ext cx="2336725" cy="2584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291771"/>
            <a:ext cx="10768975" cy="5425425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Beispiel</a:t>
            </a:r>
            <a:r>
              <a:rPr lang="en-GB" sz="2400" dirty="0"/>
              <a:t> </a:t>
            </a:r>
            <a:r>
              <a:rPr lang="en-GB" sz="2400" dirty="0" err="1"/>
              <a:t>mit</a:t>
            </a:r>
            <a:r>
              <a:rPr lang="en-GB" sz="2400" dirty="0"/>
              <a:t> 4 Units in Brewery (block dimensions to scale)</a:t>
            </a:r>
          </a:p>
          <a:p>
            <a:pPr marL="0" indent="0">
              <a:buClr>
                <a:srgbClr val="FFC000"/>
              </a:buClr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5868095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Bugs in </a:t>
            </a:r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r>
              <a:rPr lang="en-GB" sz="3200" b="1" dirty="0" err="1">
                <a:solidFill>
                  <a:srgbClr val="339966"/>
                </a:solidFill>
              </a:rPr>
              <a:t>Algorithmus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132743"/>
            <a:ext cx="10768975" cy="5584453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Obwohl</a:t>
            </a:r>
            <a:r>
              <a:rPr lang="en-GB" sz="2400" dirty="0"/>
              <a:t> </a:t>
            </a:r>
            <a:r>
              <a:rPr lang="en-GB" sz="2400" dirty="0" err="1"/>
              <a:t>praktish</a:t>
            </a:r>
            <a:r>
              <a:rPr lang="en-GB" sz="2400" dirty="0"/>
              <a:t> </a:t>
            </a:r>
            <a:r>
              <a:rPr lang="en-GB" sz="2400" dirty="0" err="1"/>
              <a:t>identische</a:t>
            </a:r>
            <a:r>
              <a:rPr lang="en-GB" sz="2400" dirty="0"/>
              <a:t> Code, </a:t>
            </a:r>
            <a:r>
              <a:rPr lang="en-GB" sz="2400" dirty="0" err="1"/>
              <a:t>nicht</a:t>
            </a:r>
            <a:r>
              <a:rPr lang="en-GB" sz="2400" dirty="0"/>
              <a:t> </a:t>
            </a:r>
            <a:r>
              <a:rPr lang="en-GB" sz="2400" dirty="0" err="1"/>
              <a:t>gleiche</a:t>
            </a:r>
            <a:r>
              <a:rPr lang="en-GB" sz="2400" dirty="0"/>
              <a:t> </a:t>
            </a:r>
            <a:r>
              <a:rPr lang="en-GB" sz="2400" dirty="0" err="1"/>
              <a:t>Visu</a:t>
            </a:r>
            <a:r>
              <a:rPr lang="en-GB" sz="2400" dirty="0"/>
              <a:t> Output.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0" indent="0">
              <a:buClr>
                <a:srgbClr val="FFC000"/>
              </a:buClr>
              <a:buNone/>
            </a:pPr>
            <a:r>
              <a:rPr lang="en-GB" sz="2400" b="1" dirty="0"/>
              <a:t>	Testing </a:t>
            </a:r>
            <a:r>
              <a:rPr lang="en-GB" sz="2400" b="1" dirty="0" err="1"/>
              <a:t>Boardlet</a:t>
            </a:r>
            <a:r>
              <a:rPr lang="en-GB" sz="2400" b="1" dirty="0"/>
              <a:t>				         Sapient </a:t>
            </a:r>
            <a:r>
              <a:rPr lang="en-GB" sz="2400" b="1" dirty="0" err="1"/>
              <a:t>Boardlet</a:t>
            </a:r>
            <a:endParaRPr lang="en-GB" sz="2400" b="1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17" y="2389318"/>
            <a:ext cx="6197600" cy="32388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" y="2389318"/>
            <a:ext cx="4159041" cy="4371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32141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feld 239"/>
          <p:cNvSpPr txBox="1"/>
          <p:nvPr/>
        </p:nvSpPr>
        <p:spPr>
          <a:xfrm>
            <a:off x="7382968" y="1566126"/>
            <a:ext cx="4683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7877402" y="1174759"/>
            <a:ext cx="473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7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239" name="Textfeld 238"/>
          <p:cNvSpPr txBox="1"/>
          <p:nvPr/>
        </p:nvSpPr>
        <p:spPr>
          <a:xfrm>
            <a:off x="10070730" y="1015062"/>
            <a:ext cx="468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836227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2110809" y="3859073"/>
            <a:ext cx="2258285" cy="2188849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2110810" y="385907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(0, 0)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12" name="Rechteck 111"/>
          <p:cNvSpPr/>
          <p:nvPr/>
        </p:nvSpPr>
        <p:spPr>
          <a:xfrm>
            <a:off x="975519" y="4949785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(-0.5, 0.5)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4369094" y="604792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</a:rPr>
              <a:t>(1, 1)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119" name="Rechteck 118"/>
          <p:cNvSpPr/>
          <p:nvPr/>
        </p:nvSpPr>
        <p:spPr>
          <a:xfrm>
            <a:off x="3216769" y="4954697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(0.5, 0.5)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1977438" y="2872973"/>
            <a:ext cx="10144894" cy="83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Relative Positioning</a:t>
            </a:r>
          </a:p>
          <a:p>
            <a:pPr marL="0" indent="0" algn="just">
              <a:buNone/>
            </a:pPr>
            <a:r>
              <a:rPr lang="en-GB" sz="1600" b="1" dirty="0"/>
              <a:t> vertex placement                                     group placement	                       group placement        </a:t>
            </a:r>
            <a:r>
              <a:rPr lang="en-GB" sz="1600" dirty="0"/>
              <a:t>… (recursively)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3267660" y="3619063"/>
            <a:ext cx="1234805" cy="262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400" dirty="0">
                <a:solidFill>
                  <a:srgbClr val="00B0F0"/>
                </a:solidFill>
              </a:rPr>
              <a:t>Parent vertex</a:t>
            </a:r>
          </a:p>
        </p:txBody>
      </p:sp>
      <p:sp>
        <p:nvSpPr>
          <p:cNvPr id="143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5771300" y="3970003"/>
            <a:ext cx="1596044" cy="1546970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361640" y="3936751"/>
            <a:ext cx="2353859" cy="1979702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297909" y="3864707"/>
            <a:ext cx="2473981" cy="211534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hteck 165"/>
          <p:cNvSpPr/>
          <p:nvPr/>
        </p:nvSpPr>
        <p:spPr>
          <a:xfrm>
            <a:off x="6228162" y="4052312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7" name="Rechteck 166"/>
          <p:cNvSpPr/>
          <p:nvPr/>
        </p:nvSpPr>
        <p:spPr>
          <a:xfrm>
            <a:off x="7076294" y="5243115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7079989" y="4947613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9" name="Rechteck 168"/>
          <p:cNvSpPr/>
          <p:nvPr/>
        </p:nvSpPr>
        <p:spPr>
          <a:xfrm>
            <a:off x="7076294" y="5659393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0" name="Rechteck 169"/>
          <p:cNvSpPr/>
          <p:nvPr/>
        </p:nvSpPr>
        <p:spPr>
          <a:xfrm>
            <a:off x="5826692" y="4426431"/>
            <a:ext cx="1013309" cy="105779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1" name="Rechteck 170"/>
          <p:cNvSpPr/>
          <p:nvPr/>
        </p:nvSpPr>
        <p:spPr>
          <a:xfrm>
            <a:off x="6629634" y="5665829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492466" y="3859072"/>
            <a:ext cx="0" cy="22569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626248" y="6248400"/>
            <a:ext cx="29165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/>
          <p:cNvCxnSpPr/>
          <p:nvPr/>
        </p:nvCxnSpPr>
        <p:spPr>
          <a:xfrm>
            <a:off x="5143159" y="3859072"/>
            <a:ext cx="0" cy="21209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/>
          <p:cNvCxnSpPr/>
          <p:nvPr/>
        </p:nvCxnSpPr>
        <p:spPr>
          <a:xfrm>
            <a:off x="5276531" y="6103323"/>
            <a:ext cx="24953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/>
          <p:cNvCxnSpPr/>
          <p:nvPr/>
        </p:nvCxnSpPr>
        <p:spPr>
          <a:xfrm>
            <a:off x="1977437" y="3859072"/>
            <a:ext cx="0" cy="2188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>
            <a:off x="2110809" y="6185873"/>
            <a:ext cx="22582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cxnSpLocks/>
          </p:cNvCxnSpPr>
          <p:nvPr/>
        </p:nvCxnSpPr>
        <p:spPr>
          <a:xfrm>
            <a:off x="4369094" y="3859072"/>
            <a:ext cx="1402206" cy="1109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>
            <a:cxnSpLocks/>
          </p:cNvCxnSpPr>
          <p:nvPr/>
        </p:nvCxnSpPr>
        <p:spPr>
          <a:xfrm flipV="1">
            <a:off x="4369094" y="5516974"/>
            <a:ext cx="1402206" cy="53743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cxnSpLocks/>
            <a:endCxn id="181" idx="0"/>
          </p:cNvCxnSpPr>
          <p:nvPr/>
        </p:nvCxnSpPr>
        <p:spPr>
          <a:xfrm>
            <a:off x="7771890" y="3864707"/>
            <a:ext cx="231662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>
            <a:cxnSpLocks/>
          </p:cNvCxnSpPr>
          <p:nvPr/>
        </p:nvCxnSpPr>
        <p:spPr>
          <a:xfrm flipV="1">
            <a:off x="7771890" y="4996913"/>
            <a:ext cx="2309301" cy="98313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pieren 65"/>
          <p:cNvGrpSpPr/>
          <p:nvPr/>
        </p:nvGrpSpPr>
        <p:grpSpPr>
          <a:xfrm>
            <a:off x="8630224" y="3864543"/>
            <a:ext cx="2916571" cy="2251480"/>
            <a:chOff x="8859483" y="3864543"/>
            <a:chExt cx="2916571" cy="2251480"/>
          </a:xfrm>
        </p:grpSpPr>
        <p:pic>
          <p:nvPicPr>
            <p:cNvPr id="185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81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hteck 205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7" name="Rechteck 206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0" name="Rechteck 209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Rechteck 210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Rechteck 211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Rechteck 219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3" name="Rechteck 232"/>
          <p:cNvSpPr/>
          <p:nvPr/>
        </p:nvSpPr>
        <p:spPr>
          <a:xfrm>
            <a:off x="7942850" y="1530849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234" name="Rechteck 233"/>
          <p:cNvSpPr/>
          <p:nvPr/>
        </p:nvSpPr>
        <p:spPr>
          <a:xfrm>
            <a:off x="9589979" y="1374325"/>
            <a:ext cx="925047" cy="92504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69" name="Gerade Verbindung mit Pfeil 68"/>
          <p:cNvCxnSpPr>
            <a:stCxn id="233" idx="3"/>
            <a:endCxn id="234" idx="1"/>
          </p:cNvCxnSpPr>
          <p:nvPr/>
        </p:nvCxnSpPr>
        <p:spPr>
          <a:xfrm>
            <a:off x="8554850" y="1836849"/>
            <a:ext cx="103512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234"/>
          <p:cNvCxnSpPr/>
          <p:nvPr/>
        </p:nvCxnSpPr>
        <p:spPr>
          <a:xfrm>
            <a:off x="7807987" y="1530849"/>
            <a:ext cx="0" cy="306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 Verbindung mit Pfeil 235"/>
          <p:cNvCxnSpPr/>
          <p:nvPr/>
        </p:nvCxnSpPr>
        <p:spPr>
          <a:xfrm>
            <a:off x="7934140" y="1413733"/>
            <a:ext cx="30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/>
          <p:cNvCxnSpPr/>
          <p:nvPr/>
        </p:nvCxnSpPr>
        <p:spPr>
          <a:xfrm>
            <a:off x="10639149" y="1374326"/>
            <a:ext cx="2" cy="4625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/>
          <p:cNvCxnSpPr/>
          <p:nvPr/>
        </p:nvCxnSpPr>
        <p:spPr>
          <a:xfrm>
            <a:off x="10058679" y="1266198"/>
            <a:ext cx="455382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feld 240"/>
          <p:cNvSpPr txBox="1"/>
          <p:nvPr/>
        </p:nvSpPr>
        <p:spPr>
          <a:xfrm>
            <a:off x="10598750" y="1478630"/>
            <a:ext cx="605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42" name="Textfeld 241"/>
          <p:cNvSpPr txBox="1"/>
          <p:nvPr/>
        </p:nvSpPr>
        <p:spPr>
          <a:xfrm>
            <a:off x="8752272" y="1815089"/>
            <a:ext cx="667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chemeClr val="accent2"/>
                </a:solidFill>
              </a:rPr>
              <a:t>spacing</a:t>
            </a:r>
          </a:p>
        </p:txBody>
      </p:sp>
      <p:cxnSp>
        <p:nvCxnSpPr>
          <p:cNvPr id="91" name="Gerader Verbinder 90"/>
          <p:cNvCxnSpPr>
            <a:stCxn id="233" idx="0"/>
            <a:endCxn id="233" idx="2"/>
          </p:cNvCxnSpPr>
          <p:nvPr/>
        </p:nvCxnSpPr>
        <p:spPr>
          <a:xfrm>
            <a:off x="8248850" y="1530849"/>
            <a:ext cx="0" cy="612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233" idx="1"/>
            <a:endCxn id="233" idx="3"/>
          </p:cNvCxnSpPr>
          <p:nvPr/>
        </p:nvCxnSpPr>
        <p:spPr>
          <a:xfrm>
            <a:off x="7942850" y="1836849"/>
            <a:ext cx="612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234" idx="0"/>
            <a:endCxn id="234" idx="2"/>
          </p:cNvCxnSpPr>
          <p:nvPr/>
        </p:nvCxnSpPr>
        <p:spPr>
          <a:xfrm>
            <a:off x="10052503" y="1374325"/>
            <a:ext cx="0" cy="9250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234" idx="1"/>
            <a:endCxn id="234" idx="3"/>
          </p:cNvCxnSpPr>
          <p:nvPr/>
        </p:nvCxnSpPr>
        <p:spPr>
          <a:xfrm>
            <a:off x="9589979" y="1836849"/>
            <a:ext cx="92504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7386085" y="659401"/>
            <a:ext cx="3402747" cy="345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Geometry between neighbouring children</a:t>
            </a:r>
          </a:p>
        </p:txBody>
      </p:sp>
      <p:sp>
        <p:nvSpPr>
          <p:cNvPr id="245" name="Ellipse 244"/>
          <p:cNvSpPr/>
          <p:nvPr/>
        </p:nvSpPr>
        <p:spPr>
          <a:xfrm>
            <a:off x="7918884" y="1506883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Ellipse 245"/>
          <p:cNvSpPr/>
          <p:nvPr/>
        </p:nvSpPr>
        <p:spPr>
          <a:xfrm>
            <a:off x="9566013" y="1353233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feld 246"/>
              <p:cNvSpPr txBox="1"/>
              <p:nvPr/>
            </p:nvSpPr>
            <p:spPr>
              <a:xfrm>
                <a:off x="10756190" y="847106"/>
                <a:ext cx="1015888" cy="58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de-DE" sz="1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000" b="1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de-DE" sz="1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sz="1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de-DE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de-DE" sz="1000" b="1" dirty="0"/>
              </a:p>
              <a:p>
                <a:endParaRPr lang="de-DE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Textfeld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190" y="847106"/>
                <a:ext cx="1015888" cy="581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Textfeld 247"/>
          <p:cNvSpPr txBox="1"/>
          <p:nvPr/>
        </p:nvSpPr>
        <p:spPr>
          <a:xfrm>
            <a:off x="7894811" y="1500247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(0, 0)</a:t>
            </a:r>
          </a:p>
        </p:txBody>
      </p:sp>
      <p:sp>
        <p:nvSpPr>
          <p:cNvPr id="250" name="Textfeld 249"/>
          <p:cNvSpPr txBox="1"/>
          <p:nvPr/>
        </p:nvSpPr>
        <p:spPr>
          <a:xfrm>
            <a:off x="9529638" y="1353579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</a:t>
            </a:r>
            <a:r>
              <a:rPr lang="de-DE" sz="1200" b="1" i="1" dirty="0"/>
              <a:t>x</a:t>
            </a:r>
            <a:r>
              <a:rPr lang="de-DE" sz="1200" b="1" dirty="0"/>
              <a:t>, </a:t>
            </a:r>
            <a:r>
              <a:rPr lang="de-DE" sz="1200" b="1" i="1" dirty="0"/>
              <a:t>y</a:t>
            </a:r>
            <a:r>
              <a:rPr lang="de-DE" sz="1200" b="1" dirty="0"/>
              <a:t>)</a:t>
            </a:r>
          </a:p>
        </p:txBody>
      </p:sp>
      <p:cxnSp>
        <p:nvCxnSpPr>
          <p:cNvPr id="252" name="Gerade Verbindung mit Pfeil 251"/>
          <p:cNvCxnSpPr/>
          <p:nvPr/>
        </p:nvCxnSpPr>
        <p:spPr>
          <a:xfrm>
            <a:off x="11041101" y="1374325"/>
            <a:ext cx="0" cy="93000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/>
          <p:cNvCxnSpPr/>
          <p:nvPr/>
        </p:nvCxnSpPr>
        <p:spPr>
          <a:xfrm>
            <a:off x="7933779" y="2534451"/>
            <a:ext cx="2580282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feld 253"/>
          <p:cNvSpPr txBox="1"/>
          <p:nvPr/>
        </p:nvSpPr>
        <p:spPr>
          <a:xfrm>
            <a:off x="11020912" y="1709891"/>
            <a:ext cx="6288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00B0F0"/>
                </a:solidFill>
              </a:rPr>
              <a:t>H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cxnSp>
        <p:nvCxnSpPr>
          <p:cNvPr id="259" name="Gerader Verbinder 258"/>
          <p:cNvCxnSpPr/>
          <p:nvPr/>
        </p:nvCxnSpPr>
        <p:spPr>
          <a:xfrm>
            <a:off x="7934140" y="2142849"/>
            <a:ext cx="0" cy="43658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r Verbinder 259"/>
          <p:cNvCxnSpPr/>
          <p:nvPr/>
        </p:nvCxnSpPr>
        <p:spPr>
          <a:xfrm>
            <a:off x="10514061" y="2299372"/>
            <a:ext cx="0" cy="2800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r Verbinder 263"/>
          <p:cNvCxnSpPr/>
          <p:nvPr/>
        </p:nvCxnSpPr>
        <p:spPr>
          <a:xfrm>
            <a:off x="10514061" y="2299372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/>
          <p:cNvCxnSpPr/>
          <p:nvPr/>
        </p:nvCxnSpPr>
        <p:spPr>
          <a:xfrm>
            <a:off x="10514061" y="1374325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/>
          <p:cNvSpPr txBox="1"/>
          <p:nvPr/>
        </p:nvSpPr>
        <p:spPr>
          <a:xfrm>
            <a:off x="8969691" y="2497229"/>
            <a:ext cx="6202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err="1">
                <a:solidFill>
                  <a:srgbClr val="00B0F0"/>
                </a:solidFill>
              </a:rPr>
              <a:t>W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AB368F11-1E3F-4FEC-90AA-7D9BCE7F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5079398" cy="1375107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Optimal Fall (</a:t>
            </a:r>
            <a:r>
              <a:rPr lang="en-GB" sz="2400" dirty="0" err="1"/>
              <a:t>vor</a:t>
            </a:r>
            <a:r>
              <a:rPr lang="en-GB" sz="2400" dirty="0"/>
              <a:t> </a:t>
            </a:r>
            <a:r>
              <a:rPr lang="en-GB" sz="2400" dirty="0" err="1"/>
              <a:t>ein</a:t>
            </a:r>
            <a:r>
              <a:rPr lang="en-GB" sz="2400" dirty="0"/>
              <a:t> </a:t>
            </a:r>
            <a:r>
              <a:rPr lang="en-GB" sz="2400" dirty="0" err="1"/>
              <a:t>Paar</a:t>
            </a:r>
            <a:r>
              <a:rPr lang="en-GB" sz="2400" dirty="0"/>
              <a:t> </a:t>
            </a:r>
            <a:r>
              <a:rPr lang="en-GB" sz="2400" dirty="0" err="1"/>
              <a:t>Wochen</a:t>
            </a:r>
            <a:r>
              <a:rPr lang="en-GB" sz="2400" dirty="0"/>
              <a:t>):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283073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3.3 Issues and Challenges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14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217923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Stillstand beim </a:t>
            </a:r>
            <a:r>
              <a:rPr lang="de-DE" sz="2000" dirty="0" err="1"/>
              <a:t>vertexPlacement</a:t>
            </a:r>
            <a:r>
              <a:rPr lang="de-DE" sz="2000" dirty="0"/>
              <a:t> Algorithmus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fix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bugs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,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then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leave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as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is</a:t>
            </a:r>
            <a:endParaRPr lang="de-DE" sz="1800" dirty="0">
              <a:solidFill>
                <a:srgbClr val="FFC000"/>
              </a:solidFill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uFillTx/>
              </a:rPr>
              <a:t>Alles wofür es eine bestimmte Logik dahinter gibt, wird schon entsprechend dieser Logik platziert.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Nich</a:t>
            </a:r>
            <a:r>
              <a:rPr lang="de-DE" sz="1600" dirty="0"/>
              <a:t> viel mehr Logik um das Platzierungsalgorithmus in wenig Zeit noch zu verbessern.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Verbesserungen machen manchmal andere Teilen von Code kaputt.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Bugs im Algorithmus in </a:t>
            </a:r>
            <a:r>
              <a:rPr lang="de-DE" sz="1600" dirty="0" err="1"/>
              <a:t>Boardlet</a:t>
            </a:r>
            <a:r>
              <a:rPr lang="de-DE" sz="1600" dirty="0"/>
              <a:t> Script (nicht im </a:t>
            </a:r>
            <a:r>
              <a:rPr lang="de-DE" sz="1600" dirty="0" err="1"/>
              <a:t>Testing</a:t>
            </a:r>
            <a:r>
              <a:rPr lang="de-DE" sz="1600" dirty="0"/>
              <a:t> </a:t>
            </a:r>
            <a:r>
              <a:rPr lang="de-DE" sz="1600" dirty="0" err="1"/>
              <a:t>Boardlet</a:t>
            </a:r>
            <a:r>
              <a:rPr lang="de-DE" sz="1600" dirty="0"/>
              <a:t>).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/>
              <a:t>Vorteile</a:t>
            </a:r>
            <a:r>
              <a:rPr lang="de-DE" sz="1600" dirty="0"/>
              <a:t>: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Konzentration auf Data-</a:t>
            </a:r>
            <a:r>
              <a:rPr lang="de-DE" sz="1600" dirty="0" err="1"/>
              <a:t>bindings</a:t>
            </a:r>
            <a:r>
              <a:rPr lang="de-DE" sz="1600" dirty="0"/>
              <a:t> (</a:t>
            </a:r>
            <a:r>
              <a:rPr lang="de-DE" sz="1600" dirty="0" err="1"/>
              <a:t>dynamisierung</a:t>
            </a:r>
            <a:r>
              <a:rPr lang="de-DE" sz="1600" dirty="0"/>
              <a:t>)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Verteci</a:t>
            </a:r>
            <a:r>
              <a:rPr lang="de-DE" sz="1600" dirty="0"/>
              <a:t> schon ziemlich gut platziert und </a:t>
            </a:r>
            <a:r>
              <a:rPr lang="de-DE" sz="1600" dirty="0" err="1"/>
              <a:t>edges</a:t>
            </a:r>
            <a:r>
              <a:rPr lang="de-DE" sz="1600" dirty="0"/>
              <a:t> vereinfacht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Verbesserungsmöglichkeiten direkt im draw.io (</a:t>
            </a:r>
            <a:r>
              <a:rPr lang="de-DE" sz="1600" dirty="0" err="1"/>
              <a:t>Drag&amp;Drop</a:t>
            </a:r>
            <a:r>
              <a:rPr lang="de-DE" sz="1600" dirty="0"/>
              <a:t>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>
                <a:uFillTx/>
              </a:rPr>
              <a:t>Nachteile</a:t>
            </a:r>
            <a:r>
              <a:rPr lang="de-DE" sz="1600" dirty="0">
                <a:uFillTx/>
              </a:rPr>
              <a:t>: 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Platzierung ist das </a:t>
            </a:r>
            <a:r>
              <a:rPr lang="de-DE" sz="1600" dirty="0" err="1"/>
              <a:t>Endergebniss</a:t>
            </a:r>
            <a:r>
              <a:rPr lang="de-DE" sz="1600" dirty="0"/>
              <a:t> und alles was man am Ende sieht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Arbeit und Aufwand die hinter die Visualisierung sieht man nicht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Kann zu enttäuschenden Schlussfolgerungen bezüglich des Projekts führen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Bug wenn </a:t>
            </a:r>
            <a:r>
              <a:rPr lang="de-DE" sz="2000" dirty="0" err="1"/>
              <a:t>selectierte</a:t>
            </a:r>
            <a:r>
              <a:rPr lang="de-DE" sz="2000" dirty="0"/>
              <a:t> </a:t>
            </a:r>
            <a:r>
              <a:rPr lang="de-DE" sz="2000" dirty="0" err="1"/>
              <a:t>rootNode</a:t>
            </a:r>
            <a:r>
              <a:rPr lang="de-DE" sz="2000" dirty="0"/>
              <a:t> nicht </a:t>
            </a:r>
            <a:r>
              <a:rPr lang="de-DE" sz="2000" dirty="0" err="1"/>
              <a:t>AidaCruises</a:t>
            </a:r>
            <a:r>
              <a:rPr lang="de-DE" sz="2000" dirty="0"/>
              <a:t>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>
                <a:solidFill>
                  <a:srgbClr val="FFC000"/>
                </a:solidFill>
                <a:sym typeface="Wingdings" panose="05000000000000000000" pitchFamily="2" charset="2"/>
              </a:rPr>
              <a:t>fix</a:t>
            </a:r>
            <a:endParaRPr lang="de-DE" sz="2000" dirty="0">
              <a:solidFill>
                <a:srgbClr val="FFC000"/>
              </a:solidFill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>
                <a:uFillTx/>
              </a:rPr>
              <a:t>Animations</a:t>
            </a:r>
            <a:r>
              <a:rPr lang="de-DE" sz="2000" dirty="0">
                <a:uFillTx/>
              </a:rPr>
              <a:t> und Data </a:t>
            </a:r>
            <a:r>
              <a:rPr lang="de-DE" sz="2000" dirty="0" err="1">
                <a:uFillTx/>
              </a:rPr>
              <a:t>Bindings</a:t>
            </a:r>
            <a:endParaRPr lang="de-DE" sz="2000" dirty="0">
              <a:uFillTx/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Process</a:t>
            </a:r>
            <a:r>
              <a:rPr lang="de-DE" sz="1600" dirty="0"/>
              <a:t> Variables noch nicht im Datenbank vorhanden </a:t>
            </a:r>
            <a:r>
              <a:rPr lang="de-DE" sz="1600" dirty="0">
                <a:sym typeface="Wingdings" panose="05000000000000000000" pitchFamily="2" charset="2"/>
              </a:rPr>
              <a:t> Animationen nur als Konzept</a:t>
            </a:r>
            <a:endParaRPr lang="de-DE" sz="16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Model wird sowieso nur </a:t>
            </a:r>
            <a:r>
              <a:rPr lang="de-DE" sz="1600" dirty="0" err="1"/>
              <a:t>booleans</a:t>
            </a:r>
            <a:r>
              <a:rPr lang="de-DE" sz="1600" dirty="0"/>
              <a:t> enthalten </a:t>
            </a:r>
            <a:r>
              <a:rPr lang="de-DE" sz="1600" dirty="0">
                <a:sym typeface="Wingdings" panose="05000000000000000000" pitchFamily="2" charset="2"/>
              </a:rPr>
              <a:t> Konzept für andere Data </a:t>
            </a:r>
            <a:r>
              <a:rPr lang="de-DE" sz="1600" dirty="0" err="1">
                <a:sym typeface="Wingdings" panose="05000000000000000000" pitchFamily="2" charset="2"/>
              </a:rPr>
              <a:t>Types</a:t>
            </a:r>
            <a:r>
              <a:rPr lang="de-DE" sz="1600" dirty="0">
                <a:sym typeface="Wingdings" panose="05000000000000000000" pitchFamily="2" charset="2"/>
              </a:rPr>
              <a:t> oder nicht ?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1909602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339966"/>
                </a:solidFill>
              </a:rPr>
              <a:t>Vorläufige</a:t>
            </a:r>
            <a:r>
              <a:rPr lang="en-US" sz="3200" b="1" dirty="0">
                <a:solidFill>
                  <a:srgbClr val="339966"/>
                </a:solidFill>
              </a:rPr>
              <a:t> </a:t>
            </a:r>
            <a:r>
              <a:rPr lang="en-US" sz="3200" b="1" dirty="0" err="1">
                <a:solidFill>
                  <a:srgbClr val="339966"/>
                </a:solidFill>
              </a:rPr>
              <a:t>Inhaltsverzeichnis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Bachelorarbeit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In Word…</a:t>
            </a:r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176653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4" y="2022935"/>
            <a:ext cx="11872552" cy="3303808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7" name="Textfeld 6"/>
          <p:cNvSpPr txBox="1">
            <a:spLocks/>
          </p:cNvSpPr>
          <p:nvPr/>
        </p:nvSpPr>
        <p:spPr>
          <a:xfrm>
            <a:off x="3865069" y="286727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03976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  <a:uFillTx/>
              </a:rPr>
              <a:t>Dynamic Generation of Modular Industrial Plant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uFillTx/>
              </a:rPr>
              <a:t>Weekly Meeting 15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P&amp;ID Viewer - Dashboard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905908"/>
            <a:ext cx="10896600" cy="564126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Boardlet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15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" y="1120930"/>
            <a:ext cx="4675846" cy="5372607"/>
          </a:xfrm>
          <a:prstGeom prst="rect">
            <a:avLst/>
          </a:prstGeom>
        </p:spPr>
      </p:pic>
      <p:pic>
        <p:nvPicPr>
          <p:cNvPr id="7" name="Grafik 2">
            <a:extLst>
              <a:ext uri="{FF2B5EF4-FFF2-40B4-BE49-F238E27FC236}">
                <a16:creationId xmlns:a16="http://schemas.microsoft.com/office/drawing/2014/main" id="{0B3E05D1-8641-4E63-A24B-63D0CE92B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3119357"/>
            <a:ext cx="923000" cy="183832"/>
          </a:xfrm>
          <a:prstGeom prst="rect">
            <a:avLst/>
          </a:prstGeom>
        </p:spPr>
      </p:pic>
      <p:pic>
        <p:nvPicPr>
          <p:cNvPr id="8" name="Grafik 2">
            <a:extLst>
              <a:ext uri="{FF2B5EF4-FFF2-40B4-BE49-F238E27FC236}">
                <a16:creationId xmlns:a16="http://schemas.microsoft.com/office/drawing/2014/main" id="{48AD599D-A35A-4B5E-9E2D-C77EC9E58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2223741"/>
            <a:ext cx="923000" cy="183832"/>
          </a:xfrm>
          <a:prstGeom prst="rect">
            <a:avLst/>
          </a:prstGeom>
        </p:spPr>
      </p:pic>
      <p:pic>
        <p:nvPicPr>
          <p:cNvPr id="11" name="Grafik 2">
            <a:extLst>
              <a:ext uri="{FF2B5EF4-FFF2-40B4-BE49-F238E27FC236}">
                <a16:creationId xmlns:a16="http://schemas.microsoft.com/office/drawing/2014/main" id="{1553DFAF-EAF4-4905-8057-3C86C024C3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4164290"/>
            <a:ext cx="923000" cy="183832"/>
          </a:xfrm>
          <a:prstGeom prst="rect">
            <a:avLst/>
          </a:prstGeom>
        </p:spPr>
      </p:pic>
      <p:pic>
        <p:nvPicPr>
          <p:cNvPr id="12" name="Grafik 2">
            <a:extLst>
              <a:ext uri="{FF2B5EF4-FFF2-40B4-BE49-F238E27FC236}">
                <a16:creationId xmlns:a16="http://schemas.microsoft.com/office/drawing/2014/main" id="{8AAC5402-AFFB-406E-A908-CC348B6BAC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6035" y="6272490"/>
            <a:ext cx="923000" cy="18383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39" y="1258736"/>
            <a:ext cx="4214328" cy="51056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F1F7BC2-1CA5-4C12-8E43-44E3531BE870}"/>
              </a:ext>
            </a:extLst>
          </p:cNvPr>
          <p:cNvGrpSpPr/>
          <p:nvPr/>
        </p:nvGrpSpPr>
        <p:grpSpPr>
          <a:xfrm>
            <a:off x="6783474" y="5044077"/>
            <a:ext cx="389499" cy="313509"/>
            <a:chOff x="6783474" y="5044077"/>
            <a:chExt cx="389499" cy="313509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56AF48B-22CE-4FC7-B91B-4AA1747A0EAE}"/>
                </a:ext>
              </a:extLst>
            </p:cNvPr>
            <p:cNvSpPr/>
            <p:nvPr/>
          </p:nvSpPr>
          <p:spPr>
            <a:xfrm>
              <a:off x="6789781" y="5044077"/>
              <a:ext cx="313509" cy="3135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6EB4506-7266-40F7-84F4-0DB8E5E2E443}"/>
                </a:ext>
              </a:extLst>
            </p:cNvPr>
            <p:cNvSpPr txBox="1"/>
            <p:nvPr/>
          </p:nvSpPr>
          <p:spPr>
            <a:xfrm>
              <a:off x="6783474" y="5074758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16</a:t>
              </a:r>
              <a:endParaRPr lang="en-GB" b="1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3.4.8 – Vertex Layout Algorithm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457C2A0-3853-40BE-8C09-2A6EC359E1D2}"/>
              </a:ext>
            </a:extLst>
          </p:cNvPr>
          <p:cNvSpPr/>
          <p:nvPr/>
        </p:nvSpPr>
        <p:spPr>
          <a:xfrm>
            <a:off x="8351523" y="3178624"/>
            <a:ext cx="313509" cy="31350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4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15BE5D-1891-4062-9059-A06B6FE45302}"/>
              </a:ext>
            </a:extLst>
          </p:cNvPr>
          <p:cNvSpPr/>
          <p:nvPr/>
        </p:nvSpPr>
        <p:spPr>
          <a:xfrm>
            <a:off x="7983222" y="3953694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F792E1-EE84-493E-B770-DF626AAFE5CC}"/>
              </a:ext>
            </a:extLst>
          </p:cNvPr>
          <p:cNvSpPr/>
          <p:nvPr/>
        </p:nvSpPr>
        <p:spPr>
          <a:xfrm>
            <a:off x="7224858" y="3953693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5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D06F35-9B50-4414-AFE9-87F68BB123FF}"/>
              </a:ext>
            </a:extLst>
          </p:cNvPr>
          <p:cNvSpPr/>
          <p:nvPr/>
        </p:nvSpPr>
        <p:spPr>
          <a:xfrm>
            <a:off x="8351523" y="2563222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3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CDB062-354B-4FE5-86D6-5088E5D0BA2E}"/>
              </a:ext>
            </a:extLst>
          </p:cNvPr>
          <p:cNvSpPr/>
          <p:nvPr/>
        </p:nvSpPr>
        <p:spPr>
          <a:xfrm>
            <a:off x="8351523" y="1947819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2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AF6BC7-D19D-4304-B4B6-D5B95C06A00F}"/>
              </a:ext>
            </a:extLst>
          </p:cNvPr>
          <p:cNvSpPr/>
          <p:nvPr/>
        </p:nvSpPr>
        <p:spPr>
          <a:xfrm>
            <a:off x="8351523" y="1332416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9BB1841-7BC7-4AB4-85AE-76F5AF4C0319}"/>
              </a:ext>
            </a:extLst>
          </p:cNvPr>
          <p:cNvSpPr/>
          <p:nvPr/>
        </p:nvSpPr>
        <p:spPr>
          <a:xfrm>
            <a:off x="9499950" y="3944986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F2BCDA-7598-4B5D-A257-D89BA06F60E1}"/>
              </a:ext>
            </a:extLst>
          </p:cNvPr>
          <p:cNvSpPr/>
          <p:nvPr/>
        </p:nvSpPr>
        <p:spPr>
          <a:xfrm>
            <a:off x="8741586" y="3944985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5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315E43-F778-4B3E-9D0E-F85D478DE185}"/>
              </a:ext>
            </a:extLst>
          </p:cNvPr>
          <p:cNvSpPr/>
          <p:nvPr/>
        </p:nvSpPr>
        <p:spPr>
          <a:xfrm>
            <a:off x="5450493" y="504407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6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472B52-17DF-4DE4-9F35-279982863EDD}"/>
              </a:ext>
            </a:extLst>
          </p:cNvPr>
          <p:cNvSpPr/>
          <p:nvPr/>
        </p:nvSpPr>
        <p:spPr>
          <a:xfrm>
            <a:off x="7427691" y="5035370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0FB942-DC0E-4363-A0FC-0FA6D0B0708D}"/>
              </a:ext>
            </a:extLst>
          </p:cNvPr>
          <p:cNvSpPr/>
          <p:nvPr/>
        </p:nvSpPr>
        <p:spPr>
          <a:xfrm>
            <a:off x="8745823" y="5039728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43174B-6972-4447-85AC-CCE91FA839C8}"/>
              </a:ext>
            </a:extLst>
          </p:cNvPr>
          <p:cNvSpPr/>
          <p:nvPr/>
        </p:nvSpPr>
        <p:spPr>
          <a:xfrm>
            <a:off x="8086757" y="503972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F79DAF-ECAC-4C76-98E6-D29FF24D0AB5}"/>
              </a:ext>
            </a:extLst>
          </p:cNvPr>
          <p:cNvSpPr/>
          <p:nvPr/>
        </p:nvSpPr>
        <p:spPr>
          <a:xfrm>
            <a:off x="10063955" y="5031020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E3C699-5B63-4EA2-BB49-E390ACE46A15}"/>
              </a:ext>
            </a:extLst>
          </p:cNvPr>
          <p:cNvSpPr/>
          <p:nvPr/>
        </p:nvSpPr>
        <p:spPr>
          <a:xfrm>
            <a:off x="9404889" y="5031019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9B97BBE-0189-45A7-9723-1FAAA1494BBB}"/>
              </a:ext>
            </a:extLst>
          </p:cNvPr>
          <p:cNvSpPr/>
          <p:nvPr/>
        </p:nvSpPr>
        <p:spPr>
          <a:xfrm>
            <a:off x="11382085" y="5035378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01D4E6C-B7B2-4452-A96A-888E460D8F04}"/>
              </a:ext>
            </a:extLst>
          </p:cNvPr>
          <p:cNvSpPr/>
          <p:nvPr/>
        </p:nvSpPr>
        <p:spPr>
          <a:xfrm>
            <a:off x="10723021" y="503537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B2244F7-DC32-42FB-955A-FAE83758D018}"/>
              </a:ext>
            </a:extLst>
          </p:cNvPr>
          <p:cNvCxnSpPr>
            <a:stCxn id="18" idx="4"/>
            <a:endCxn id="17" idx="0"/>
          </p:cNvCxnSpPr>
          <p:nvPr/>
        </p:nvCxnSpPr>
        <p:spPr>
          <a:xfrm>
            <a:off x="8508278" y="1645925"/>
            <a:ext cx="0" cy="30189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1FC420-C43A-4295-9A06-3026176106B2}"/>
              </a:ext>
            </a:extLst>
          </p:cNvPr>
          <p:cNvCxnSpPr>
            <a:stCxn id="17" idx="4"/>
            <a:endCxn id="16" idx="0"/>
          </p:cNvCxnSpPr>
          <p:nvPr/>
        </p:nvCxnSpPr>
        <p:spPr>
          <a:xfrm>
            <a:off x="8508278" y="2261328"/>
            <a:ext cx="0" cy="30189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31F5DB-0A4C-4B4E-88BC-0E250CE3EF29}"/>
              </a:ext>
            </a:extLst>
          </p:cNvPr>
          <p:cNvCxnSpPr>
            <a:stCxn id="16" idx="4"/>
            <a:endCxn id="5" idx="0"/>
          </p:cNvCxnSpPr>
          <p:nvPr/>
        </p:nvCxnSpPr>
        <p:spPr>
          <a:xfrm>
            <a:off x="8508278" y="2876731"/>
            <a:ext cx="0" cy="301893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D21B05-BA99-497B-ABFC-BD949AE12A63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7492455" y="3446221"/>
            <a:ext cx="904980" cy="55338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60A555-EA7A-4408-B79F-73E9E1B71D8B}"/>
              </a:ext>
            </a:extLst>
          </p:cNvPr>
          <p:cNvCxnSpPr>
            <a:stCxn id="5" idx="4"/>
            <a:endCxn id="13" idx="0"/>
          </p:cNvCxnSpPr>
          <p:nvPr/>
        </p:nvCxnSpPr>
        <p:spPr>
          <a:xfrm flipH="1">
            <a:off x="8139977" y="3492133"/>
            <a:ext cx="368301" cy="461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6EAE03B-F875-4564-95B5-7181FA4C5674}"/>
              </a:ext>
            </a:extLst>
          </p:cNvPr>
          <p:cNvCxnSpPr>
            <a:stCxn id="5" idx="4"/>
            <a:endCxn id="20" idx="0"/>
          </p:cNvCxnSpPr>
          <p:nvPr/>
        </p:nvCxnSpPr>
        <p:spPr>
          <a:xfrm>
            <a:off x="8508278" y="3492133"/>
            <a:ext cx="390063" cy="452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E5BB4B9-BD47-4B5A-9C13-C92B12D09CA0}"/>
              </a:ext>
            </a:extLst>
          </p:cNvPr>
          <p:cNvCxnSpPr>
            <a:cxnSpLocks/>
            <a:stCxn id="5" idx="5"/>
            <a:endCxn id="19" idx="1"/>
          </p:cNvCxnSpPr>
          <p:nvPr/>
        </p:nvCxnSpPr>
        <p:spPr>
          <a:xfrm>
            <a:off x="8619120" y="3446221"/>
            <a:ext cx="926742" cy="544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5" y="1177135"/>
            <a:ext cx="5879064" cy="169047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1800" b="1" dirty="0"/>
              <a:t>Instance Hierarchy Traversal</a:t>
            </a:r>
          </a:p>
          <a:p>
            <a:pPr algn="just"/>
            <a:r>
              <a:rPr lang="en-GB" sz="1400" b="1" dirty="0"/>
              <a:t>Instance Hierarchy </a:t>
            </a:r>
            <a:r>
              <a:rPr lang="en-GB" sz="1400" dirty="0"/>
              <a:t>in model </a:t>
            </a:r>
            <a:r>
              <a:rPr lang="en-GB" sz="1400" b="1" dirty="0"/>
              <a:t>via parent </a:t>
            </a:r>
            <a:r>
              <a:rPr lang="en-GB" sz="1400" dirty="0"/>
              <a:t>attribute.</a:t>
            </a:r>
          </a:p>
          <a:p>
            <a:pPr algn="just"/>
            <a:r>
              <a:rPr lang="en-GB" sz="1400" dirty="0"/>
              <a:t>Once </a:t>
            </a:r>
            <a:r>
              <a:rPr lang="en-GB" sz="1400" dirty="0" err="1"/>
              <a:t>cModule</a:t>
            </a:r>
            <a:r>
              <a:rPr lang="en-GB" sz="1400" dirty="0"/>
              <a:t> layer reached, work with place all inside parent.</a:t>
            </a:r>
          </a:p>
          <a:p>
            <a:pPr algn="just"/>
            <a:r>
              <a:rPr lang="en-GB" sz="1400" dirty="0"/>
              <a:t>When done, move to parent’s next children.</a:t>
            </a:r>
          </a:p>
          <a:p>
            <a:pPr algn="just"/>
            <a:r>
              <a:rPr lang="en-GB" sz="1400" dirty="0"/>
              <a:t>Repeat.</a:t>
            </a:r>
          </a:p>
          <a:p>
            <a:pPr algn="just"/>
            <a:endParaRPr lang="en-GB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744C62-83BF-43A1-8012-065DF44417CD}"/>
              </a:ext>
            </a:extLst>
          </p:cNvPr>
          <p:cNvSpPr txBox="1"/>
          <p:nvPr/>
        </p:nvSpPr>
        <p:spPr>
          <a:xfrm>
            <a:off x="6692545" y="1360757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Enterprise : </a:t>
            </a:r>
            <a:r>
              <a:rPr lang="en-GB" sz="1050"/>
              <a:t>AIDA Cruises</a:t>
            </a:r>
            <a:endParaRPr lang="en-GB" sz="1050" b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117F58-5E5C-4183-9FB9-42A346CF33D5}"/>
              </a:ext>
            </a:extLst>
          </p:cNvPr>
          <p:cNvSpPr txBox="1"/>
          <p:nvPr/>
        </p:nvSpPr>
        <p:spPr>
          <a:xfrm>
            <a:off x="6692545" y="1974941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Site : </a:t>
            </a:r>
            <a:r>
              <a:rPr lang="en-GB" sz="1050"/>
              <a:t>AIDA</a:t>
            </a:r>
            <a:endParaRPr lang="en-GB" sz="1050" b="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1BBA78-1429-4214-A7E4-4609BA040E97}"/>
              </a:ext>
            </a:extLst>
          </p:cNvPr>
          <p:cNvSpPr txBox="1"/>
          <p:nvPr/>
        </p:nvSpPr>
        <p:spPr>
          <a:xfrm>
            <a:off x="6692545" y="2589125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Area : </a:t>
            </a:r>
            <a:r>
              <a:rPr lang="en-GB" sz="1050"/>
              <a:t>Brewery</a:t>
            </a:r>
            <a:endParaRPr lang="en-GB" sz="1050" b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BFADDD-BFA2-4C13-B736-4A82987858B5}"/>
              </a:ext>
            </a:extLst>
          </p:cNvPr>
          <p:cNvSpPr txBox="1"/>
          <p:nvPr/>
        </p:nvSpPr>
        <p:spPr>
          <a:xfrm>
            <a:off x="6692545" y="3208420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>
                <a:solidFill>
                  <a:srgbClr val="7030A0"/>
                </a:solidFill>
              </a:rPr>
              <a:t>Process Cell</a:t>
            </a:r>
            <a:r>
              <a:rPr lang="en-GB" sz="1050" b="1" dirty="0"/>
              <a:t> : </a:t>
            </a:r>
            <a:r>
              <a:rPr lang="en-GB" sz="1050" dirty="0"/>
              <a:t>Brewhouse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B8E314-9421-47B2-81C7-35D3330BC3FB}"/>
              </a:ext>
            </a:extLst>
          </p:cNvPr>
          <p:cNvSpPr txBox="1"/>
          <p:nvPr/>
        </p:nvSpPr>
        <p:spPr>
          <a:xfrm>
            <a:off x="6327262" y="3990379"/>
            <a:ext cx="9521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>
                <a:solidFill>
                  <a:srgbClr val="0000FF"/>
                </a:solidFill>
              </a:rPr>
              <a:t>Unit</a:t>
            </a:r>
            <a:r>
              <a:rPr lang="en-GB" sz="1050" b="1" dirty="0"/>
              <a:t> : </a:t>
            </a:r>
            <a:r>
              <a:rPr lang="en-GB" sz="1050" dirty="0"/>
              <a:t>U_L2</a:t>
            </a:r>
            <a:endParaRPr lang="en-GB" sz="105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65735A5-7D17-43D5-AE51-15A5315C3548}"/>
              </a:ext>
            </a:extLst>
          </p:cNvPr>
          <p:cNvSpPr txBox="1"/>
          <p:nvPr/>
        </p:nvSpPr>
        <p:spPr>
          <a:xfrm>
            <a:off x="7505692" y="3986986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U_M5</a:t>
            </a:r>
            <a:endParaRPr lang="en-GB" sz="1050" b="1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FE2259-F921-4DE6-A32F-D85626927A84}"/>
              </a:ext>
            </a:extLst>
          </p:cNvPr>
          <p:cNvSpPr txBox="1"/>
          <p:nvPr/>
        </p:nvSpPr>
        <p:spPr>
          <a:xfrm>
            <a:off x="8260380" y="3974781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U_P3</a:t>
            </a:r>
            <a:endParaRPr lang="en-GB" sz="105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9C90E2-A160-4F9C-8F01-9CE3B9AC1FF6}"/>
              </a:ext>
            </a:extLst>
          </p:cNvPr>
          <p:cNvSpPr txBox="1"/>
          <p:nvPr/>
        </p:nvSpPr>
        <p:spPr>
          <a:xfrm>
            <a:off x="9023159" y="3986986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U_W3</a:t>
            </a:r>
            <a:endParaRPr lang="en-GB" sz="105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71E21F-4AB1-4161-92C6-1AF65238C6B7}"/>
              </a:ext>
            </a:extLst>
          </p:cNvPr>
          <p:cNvSpPr txBox="1"/>
          <p:nvPr/>
        </p:nvSpPr>
        <p:spPr>
          <a:xfrm>
            <a:off x="3636359" y="5082992"/>
            <a:ext cx="18412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solidFill>
                  <a:srgbClr val="00B0F0"/>
                </a:solidFill>
              </a:rPr>
              <a:t>EModule</a:t>
            </a:r>
            <a:r>
              <a:rPr lang="en-GB" sz="1050" b="1" dirty="0"/>
              <a:t> :    </a:t>
            </a:r>
            <a:r>
              <a:rPr lang="en-GB" sz="800" dirty="0" err="1"/>
              <a:t>Water_injection</a:t>
            </a:r>
            <a:endParaRPr lang="en-GB" sz="105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C6DBB6B-AD22-4E12-A047-EB52F808F338}"/>
              </a:ext>
            </a:extLst>
          </p:cNvPr>
          <p:cNvSpPr txBox="1"/>
          <p:nvPr/>
        </p:nvSpPr>
        <p:spPr>
          <a:xfrm>
            <a:off x="5680821" y="5051517"/>
            <a:ext cx="5285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Stem_ heating</a:t>
            </a:r>
            <a:endParaRPr lang="en-GB" sz="105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B673D72-FA93-4288-8AA8-1B5760697195}"/>
              </a:ext>
            </a:extLst>
          </p:cNvPr>
          <p:cNvCxnSpPr>
            <a:cxnSpLocks/>
            <a:stCxn id="14" idx="3"/>
            <a:endCxn id="22" idx="7"/>
          </p:cNvCxnSpPr>
          <p:nvPr/>
        </p:nvCxnSpPr>
        <p:spPr>
          <a:xfrm flipH="1">
            <a:off x="5718090" y="4221290"/>
            <a:ext cx="1552680" cy="86869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F929334-65F2-4C15-94A7-AAE8CA8DDEFC}"/>
              </a:ext>
            </a:extLst>
          </p:cNvPr>
          <p:cNvCxnSpPr>
            <a:cxnSpLocks/>
            <a:stCxn id="14" idx="3"/>
            <a:endCxn id="21" idx="7"/>
          </p:cNvCxnSpPr>
          <p:nvPr/>
        </p:nvCxnSpPr>
        <p:spPr>
          <a:xfrm flipH="1">
            <a:off x="6407636" y="4221290"/>
            <a:ext cx="863134" cy="868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0D86C2C7-910B-4A37-A90F-5B343FA02386}"/>
              </a:ext>
            </a:extLst>
          </p:cNvPr>
          <p:cNvSpPr/>
          <p:nvPr/>
        </p:nvSpPr>
        <p:spPr>
          <a:xfrm>
            <a:off x="2789434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7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64DBAC-CB84-4606-B4F6-8E15C3EA0AE9}"/>
              </a:ext>
            </a:extLst>
          </p:cNvPr>
          <p:cNvSpPr/>
          <p:nvPr/>
        </p:nvSpPr>
        <p:spPr>
          <a:xfrm>
            <a:off x="2099888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6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FBDC056-2861-44FD-A66E-2F96FBDDDCC3}"/>
              </a:ext>
            </a:extLst>
          </p:cNvPr>
          <p:cNvSpPr/>
          <p:nvPr/>
        </p:nvSpPr>
        <p:spPr>
          <a:xfrm>
            <a:off x="4077086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9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1E92855-37CF-4BC7-9EED-EAE899FAB624}"/>
              </a:ext>
            </a:extLst>
          </p:cNvPr>
          <p:cNvSpPr/>
          <p:nvPr/>
        </p:nvSpPr>
        <p:spPr>
          <a:xfrm>
            <a:off x="3418020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8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88104B0-C0C0-4AA2-AD13-E6A8972118C7}"/>
              </a:ext>
            </a:extLst>
          </p:cNvPr>
          <p:cNvSpPr/>
          <p:nvPr/>
        </p:nvSpPr>
        <p:spPr>
          <a:xfrm>
            <a:off x="4736152" y="6266542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b="1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8ACA7AA-16DB-4784-8A83-17FC6FFF9DF6}"/>
              </a:ext>
            </a:extLst>
          </p:cNvPr>
          <p:cNvSpPr txBox="1"/>
          <p:nvPr/>
        </p:nvSpPr>
        <p:spPr>
          <a:xfrm>
            <a:off x="-227103" y="6309807"/>
            <a:ext cx="20712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solidFill>
                  <a:srgbClr val="00B050"/>
                </a:solidFill>
              </a:rPr>
              <a:t>CModule</a:t>
            </a:r>
            <a:r>
              <a:rPr lang="en-GB" sz="1050" b="1" dirty="0"/>
              <a:t> : </a:t>
            </a:r>
            <a:endParaRPr lang="en-GB" sz="105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75331E5-A0C1-40F8-A47A-53F4AB535F20}"/>
              </a:ext>
            </a:extLst>
          </p:cNvPr>
          <p:cNvSpPr txBox="1"/>
          <p:nvPr/>
        </p:nvSpPr>
        <p:spPr>
          <a:xfrm>
            <a:off x="2509551" y="6578418"/>
            <a:ext cx="783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Pump_P40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97DF8C1-1C6C-47B9-9DF0-410B0828090E}"/>
              </a:ext>
            </a:extLst>
          </p:cNvPr>
          <p:cNvSpPr txBox="1"/>
          <p:nvPr/>
        </p:nvSpPr>
        <p:spPr>
          <a:xfrm>
            <a:off x="3559420" y="65784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Kettle_sensor_Z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59C403F-87FF-4A1D-A45D-CFBD716ECCE8}"/>
              </a:ext>
            </a:extLst>
          </p:cNvPr>
          <p:cNvSpPr txBox="1"/>
          <p:nvPr/>
        </p:nvSpPr>
        <p:spPr>
          <a:xfrm>
            <a:off x="3272858" y="6578418"/>
            <a:ext cx="5284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Motor</a:t>
            </a:r>
            <a:endParaRPr lang="en-GB" sz="105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47B39A1-8D93-4947-806A-6F71369702EC}"/>
              </a:ext>
            </a:extLst>
          </p:cNvPr>
          <p:cNvSpPr txBox="1"/>
          <p:nvPr/>
        </p:nvSpPr>
        <p:spPr>
          <a:xfrm>
            <a:off x="4283266" y="65784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Kettle_sensor_T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B1B5A12-CBAE-4629-82CB-63277D5A3C2B}"/>
              </a:ext>
            </a:extLst>
          </p:cNvPr>
          <p:cNvSpPr txBox="1"/>
          <p:nvPr/>
        </p:nvSpPr>
        <p:spPr>
          <a:xfrm>
            <a:off x="1508574" y="6578418"/>
            <a:ext cx="1246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Control_valve_440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AB999D5-1B1B-47AD-BC87-6DE1FB64D6AA}"/>
              </a:ext>
            </a:extLst>
          </p:cNvPr>
          <p:cNvCxnSpPr>
            <a:cxnSpLocks/>
            <a:stCxn id="22" idx="3"/>
            <a:endCxn id="72" idx="7"/>
          </p:cNvCxnSpPr>
          <p:nvPr/>
        </p:nvCxnSpPr>
        <p:spPr>
          <a:xfrm flipH="1">
            <a:off x="2367485" y="5311674"/>
            <a:ext cx="3128920" cy="102874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71E9228-313C-4DD0-B496-0BB58D133F33}"/>
              </a:ext>
            </a:extLst>
          </p:cNvPr>
          <p:cNvCxnSpPr>
            <a:cxnSpLocks/>
            <a:stCxn id="22" idx="3"/>
            <a:endCxn id="71" idx="7"/>
          </p:cNvCxnSpPr>
          <p:nvPr/>
        </p:nvCxnSpPr>
        <p:spPr>
          <a:xfrm flipH="1">
            <a:off x="3057031" y="5311674"/>
            <a:ext cx="2439374" cy="102874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5A79945-F74E-4D87-9E2B-2C52D41C4DB4}"/>
              </a:ext>
            </a:extLst>
          </p:cNvPr>
          <p:cNvCxnSpPr>
            <a:cxnSpLocks/>
            <a:stCxn id="22" idx="3"/>
            <a:endCxn id="74" idx="0"/>
          </p:cNvCxnSpPr>
          <p:nvPr/>
        </p:nvCxnSpPr>
        <p:spPr>
          <a:xfrm flipH="1">
            <a:off x="3574775" y="5311674"/>
            <a:ext cx="1921630" cy="98282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E2977AE-E804-4956-9077-B40A92AF9171}"/>
              </a:ext>
            </a:extLst>
          </p:cNvPr>
          <p:cNvCxnSpPr>
            <a:cxnSpLocks/>
            <a:stCxn id="22" idx="3"/>
            <a:endCxn id="73" idx="0"/>
          </p:cNvCxnSpPr>
          <p:nvPr/>
        </p:nvCxnSpPr>
        <p:spPr>
          <a:xfrm flipH="1">
            <a:off x="4233841" y="5311674"/>
            <a:ext cx="1262564" cy="98282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A0385F6-531A-4E2C-9B31-06184BAF25F1}"/>
              </a:ext>
            </a:extLst>
          </p:cNvPr>
          <p:cNvCxnSpPr>
            <a:cxnSpLocks/>
            <a:stCxn id="22" idx="3"/>
            <a:endCxn id="76" idx="0"/>
          </p:cNvCxnSpPr>
          <p:nvPr/>
        </p:nvCxnSpPr>
        <p:spPr>
          <a:xfrm flipH="1">
            <a:off x="4892907" y="5311674"/>
            <a:ext cx="603498" cy="954868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697C3403-3BE4-419F-B37E-BB1D4E5D406F}"/>
              </a:ext>
            </a:extLst>
          </p:cNvPr>
          <p:cNvSpPr txBox="1"/>
          <p:nvPr/>
        </p:nvSpPr>
        <p:spPr>
          <a:xfrm>
            <a:off x="4732569" y="6320452"/>
            <a:ext cx="389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/>
              <a:t>10</a:t>
            </a:r>
            <a:endParaRPr lang="en-GB" b="1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433E1B0-4143-47E6-8A5F-FB87A2B321AA}"/>
              </a:ext>
            </a:extLst>
          </p:cNvPr>
          <p:cNvGrpSpPr/>
          <p:nvPr/>
        </p:nvGrpSpPr>
        <p:grpSpPr>
          <a:xfrm>
            <a:off x="5357223" y="6294503"/>
            <a:ext cx="389499" cy="313509"/>
            <a:chOff x="6044911" y="6257834"/>
            <a:chExt cx="389499" cy="313509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54D4DD5-651B-4695-9B1D-22921F20F2F7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BDA9C78-E820-4BF9-BF7C-047FA16C8F89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12</a:t>
              </a:r>
              <a:endParaRPr lang="en-GB" b="1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BD710FF-29F0-4056-B16E-70086BD19603}"/>
              </a:ext>
            </a:extLst>
          </p:cNvPr>
          <p:cNvGrpSpPr/>
          <p:nvPr/>
        </p:nvGrpSpPr>
        <p:grpSpPr>
          <a:xfrm>
            <a:off x="5929073" y="6294503"/>
            <a:ext cx="389499" cy="313509"/>
            <a:chOff x="6044911" y="6257834"/>
            <a:chExt cx="389499" cy="313509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D49016E-0B74-45BF-96A6-9A0167A9F4A1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3567F7E-66D2-47A2-9BF9-D7CA91D61D5B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13</a:t>
              </a:r>
              <a:endParaRPr lang="en-GB" b="1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C1BA2FB-A44B-46FF-87D4-F3932BAEB375}"/>
              </a:ext>
            </a:extLst>
          </p:cNvPr>
          <p:cNvGrpSpPr/>
          <p:nvPr/>
        </p:nvGrpSpPr>
        <p:grpSpPr>
          <a:xfrm>
            <a:off x="6500923" y="6294503"/>
            <a:ext cx="389499" cy="313509"/>
            <a:chOff x="6044911" y="6257834"/>
            <a:chExt cx="389499" cy="313509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BC01B681-EA9E-4BFA-A4B3-7BA5943C035C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65B81A1-875C-47CC-B2C7-7B100B73327B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14</a:t>
              </a:r>
              <a:endParaRPr lang="en-GB" b="1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C6EA167-3784-467A-9529-96D6E9FC2A57}"/>
              </a:ext>
            </a:extLst>
          </p:cNvPr>
          <p:cNvGrpSpPr/>
          <p:nvPr/>
        </p:nvGrpSpPr>
        <p:grpSpPr>
          <a:xfrm>
            <a:off x="7072773" y="6294503"/>
            <a:ext cx="389499" cy="313509"/>
            <a:chOff x="6044911" y="6257834"/>
            <a:chExt cx="389499" cy="313509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24A40AE-6F99-485E-9983-287E6E3C9242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56FE635-6E6D-4207-815F-B9A98E59C9A8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15</a:t>
              </a:r>
              <a:endParaRPr lang="en-GB" b="1"/>
            </a:p>
          </p:txBody>
        </p:sp>
      </p:grp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8EEBCD1-D077-4EAE-9CA9-4649D32E1175}"/>
              </a:ext>
            </a:extLst>
          </p:cNvPr>
          <p:cNvCxnSpPr>
            <a:stCxn id="21" idx="4"/>
            <a:endCxn id="78" idx="0"/>
          </p:cNvCxnSpPr>
          <p:nvPr/>
        </p:nvCxnSpPr>
        <p:spPr>
          <a:xfrm flipH="1">
            <a:off x="5523351" y="5357587"/>
            <a:ext cx="773443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4069357F-3AAD-4D90-898C-7A21F3C40BFA}"/>
              </a:ext>
            </a:extLst>
          </p:cNvPr>
          <p:cNvCxnSpPr>
            <a:stCxn id="21" idx="4"/>
            <a:endCxn id="129" idx="0"/>
          </p:cNvCxnSpPr>
          <p:nvPr/>
        </p:nvCxnSpPr>
        <p:spPr>
          <a:xfrm flipH="1">
            <a:off x="6095201" y="5357587"/>
            <a:ext cx="201593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E83AC6B-7F60-4852-8411-D0867329AACE}"/>
              </a:ext>
            </a:extLst>
          </p:cNvPr>
          <p:cNvCxnSpPr>
            <a:stCxn id="21" idx="4"/>
            <a:endCxn id="132" idx="0"/>
          </p:cNvCxnSpPr>
          <p:nvPr/>
        </p:nvCxnSpPr>
        <p:spPr>
          <a:xfrm>
            <a:off x="6296794" y="5357587"/>
            <a:ext cx="370257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29E9DAE-C333-45BD-BB5D-FC98BF9A3697}"/>
              </a:ext>
            </a:extLst>
          </p:cNvPr>
          <p:cNvCxnSpPr>
            <a:stCxn id="21" idx="4"/>
            <a:endCxn id="135" idx="0"/>
          </p:cNvCxnSpPr>
          <p:nvPr/>
        </p:nvCxnSpPr>
        <p:spPr>
          <a:xfrm>
            <a:off x="6296794" y="5357587"/>
            <a:ext cx="942107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CE1EDD03-308E-446A-BAAB-23B84A2A7891}"/>
              </a:ext>
            </a:extLst>
          </p:cNvPr>
          <p:cNvGrpSpPr/>
          <p:nvPr/>
        </p:nvGrpSpPr>
        <p:grpSpPr>
          <a:xfrm>
            <a:off x="6133732" y="5044078"/>
            <a:ext cx="389499" cy="313509"/>
            <a:chOff x="6133732" y="5044078"/>
            <a:chExt cx="389499" cy="31350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68CB9F9-CA67-475E-9B54-1FAC00137C7E}"/>
                </a:ext>
              </a:extLst>
            </p:cNvPr>
            <p:cNvSpPr/>
            <p:nvPr/>
          </p:nvSpPr>
          <p:spPr>
            <a:xfrm>
              <a:off x="6140039" y="5044078"/>
              <a:ext cx="313509" cy="3135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E78868B-AA58-4A6B-A42F-E84FBDB2A64C}"/>
                </a:ext>
              </a:extLst>
            </p:cNvPr>
            <p:cNvSpPr txBox="1"/>
            <p:nvPr/>
          </p:nvSpPr>
          <p:spPr>
            <a:xfrm>
              <a:off x="6133732" y="5074759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11</a:t>
              </a:r>
              <a:endParaRPr lang="en-GB" b="1"/>
            </a:p>
          </p:txBody>
        </p:sp>
      </p:grp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EB36337-44D2-413C-8507-38B2D6E911F4}"/>
              </a:ext>
            </a:extLst>
          </p:cNvPr>
          <p:cNvCxnSpPr>
            <a:cxnSpLocks/>
          </p:cNvCxnSpPr>
          <p:nvPr/>
        </p:nvCxnSpPr>
        <p:spPr>
          <a:xfrm flipH="1">
            <a:off x="3183775" y="3336248"/>
            <a:ext cx="3550667" cy="74283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C8A63993-5DF1-4F37-8E01-74EA086C6BC9}"/>
              </a:ext>
            </a:extLst>
          </p:cNvPr>
          <p:cNvCxnSpPr>
            <a:cxnSpLocks/>
            <a:stCxn id="13" idx="4"/>
          </p:cNvCxnSpPr>
          <p:nvPr/>
        </p:nvCxnSpPr>
        <p:spPr>
          <a:xfrm flipH="1">
            <a:off x="7071053" y="4267203"/>
            <a:ext cx="1068924" cy="853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D29D0AE2-35AA-4F99-B263-BF0ADCF09C35}"/>
              </a:ext>
            </a:extLst>
          </p:cNvPr>
          <p:cNvCxnSpPr>
            <a:cxnSpLocks/>
            <a:stCxn id="13" idx="4"/>
            <a:endCxn id="23" idx="7"/>
          </p:cNvCxnSpPr>
          <p:nvPr/>
        </p:nvCxnSpPr>
        <p:spPr>
          <a:xfrm flipH="1">
            <a:off x="7695288" y="4267203"/>
            <a:ext cx="444689" cy="814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B746B7BD-80F8-4B7F-BC81-B3326D2490DE}"/>
              </a:ext>
            </a:extLst>
          </p:cNvPr>
          <p:cNvCxnSpPr>
            <a:stCxn id="13" idx="4"/>
            <a:endCxn id="26" idx="0"/>
          </p:cNvCxnSpPr>
          <p:nvPr/>
        </p:nvCxnSpPr>
        <p:spPr>
          <a:xfrm>
            <a:off x="8139977" y="4267203"/>
            <a:ext cx="103535" cy="77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5845227D-C166-40E4-830D-A42164CBD1D1}"/>
              </a:ext>
            </a:extLst>
          </p:cNvPr>
          <p:cNvCxnSpPr>
            <a:stCxn id="20" idx="4"/>
            <a:endCxn id="25" idx="0"/>
          </p:cNvCxnSpPr>
          <p:nvPr/>
        </p:nvCxnSpPr>
        <p:spPr>
          <a:xfrm>
            <a:off x="8898341" y="4258494"/>
            <a:ext cx="4237" cy="781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F7448973-7BDC-41DC-928C-817808591D11}"/>
              </a:ext>
            </a:extLst>
          </p:cNvPr>
          <p:cNvCxnSpPr>
            <a:stCxn id="20" idx="4"/>
            <a:endCxn id="28" idx="1"/>
          </p:cNvCxnSpPr>
          <p:nvPr/>
        </p:nvCxnSpPr>
        <p:spPr>
          <a:xfrm>
            <a:off x="8898341" y="4258494"/>
            <a:ext cx="552460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69D3EA14-2BB0-49A2-A58D-3B869ECD8F5F}"/>
              </a:ext>
            </a:extLst>
          </p:cNvPr>
          <p:cNvCxnSpPr>
            <a:cxnSpLocks/>
            <a:stCxn id="19" idx="5"/>
            <a:endCxn id="27" idx="0"/>
          </p:cNvCxnSpPr>
          <p:nvPr/>
        </p:nvCxnSpPr>
        <p:spPr>
          <a:xfrm>
            <a:off x="9767547" y="4212583"/>
            <a:ext cx="453163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D84CD8AF-715A-476C-8497-B07EA04859A5}"/>
              </a:ext>
            </a:extLst>
          </p:cNvPr>
          <p:cNvCxnSpPr>
            <a:stCxn id="19" idx="5"/>
            <a:endCxn id="30" idx="1"/>
          </p:cNvCxnSpPr>
          <p:nvPr/>
        </p:nvCxnSpPr>
        <p:spPr>
          <a:xfrm>
            <a:off x="9767547" y="4212583"/>
            <a:ext cx="1001386" cy="868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50A1E64E-23A9-4F2B-9EC4-287578537AF2}"/>
              </a:ext>
            </a:extLst>
          </p:cNvPr>
          <p:cNvCxnSpPr>
            <a:stCxn id="19" idx="5"/>
            <a:endCxn id="29" idx="1"/>
          </p:cNvCxnSpPr>
          <p:nvPr/>
        </p:nvCxnSpPr>
        <p:spPr>
          <a:xfrm>
            <a:off x="9767547" y="4212583"/>
            <a:ext cx="1660450" cy="86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Oval 195">
            <a:extLst>
              <a:ext uri="{FF2B5EF4-FFF2-40B4-BE49-F238E27FC236}">
                <a16:creationId xmlns:a16="http://schemas.microsoft.com/office/drawing/2014/main" id="{2FAF1732-E50A-411A-8140-BDD4AE3AAC72}"/>
              </a:ext>
            </a:extLst>
          </p:cNvPr>
          <p:cNvSpPr/>
          <p:nvPr/>
        </p:nvSpPr>
        <p:spPr>
          <a:xfrm>
            <a:off x="7646545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6754FD9-5ADE-45AD-BA9A-17870E023CE3}"/>
              </a:ext>
            </a:extLst>
          </p:cNvPr>
          <p:cNvSpPr/>
          <p:nvPr/>
        </p:nvSpPr>
        <p:spPr>
          <a:xfrm>
            <a:off x="8964677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C868A657-E619-476F-AD96-BBC50B669383}"/>
              </a:ext>
            </a:extLst>
          </p:cNvPr>
          <p:cNvSpPr/>
          <p:nvPr/>
        </p:nvSpPr>
        <p:spPr>
          <a:xfrm>
            <a:off x="8305611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BC54197-2AF2-451C-A38C-C25E40F66518}"/>
              </a:ext>
            </a:extLst>
          </p:cNvPr>
          <p:cNvSpPr/>
          <p:nvPr/>
        </p:nvSpPr>
        <p:spPr>
          <a:xfrm>
            <a:off x="10282809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4531F280-5D93-4A41-BF8C-C9812083D509}"/>
              </a:ext>
            </a:extLst>
          </p:cNvPr>
          <p:cNvSpPr/>
          <p:nvPr/>
        </p:nvSpPr>
        <p:spPr>
          <a:xfrm>
            <a:off x="9623743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C70D730C-F7EB-4D40-BDBA-4E67ACD124B2}"/>
              </a:ext>
            </a:extLst>
          </p:cNvPr>
          <p:cNvSpPr/>
          <p:nvPr/>
        </p:nvSpPr>
        <p:spPr>
          <a:xfrm>
            <a:off x="11600939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F709873D-10E8-4F2A-A5DB-67A4AA912568}"/>
              </a:ext>
            </a:extLst>
          </p:cNvPr>
          <p:cNvSpPr/>
          <p:nvPr/>
        </p:nvSpPr>
        <p:spPr>
          <a:xfrm>
            <a:off x="10941875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B19BCEC-BCFB-46D0-B571-000FE3238F42}"/>
              </a:ext>
            </a:extLst>
          </p:cNvPr>
          <p:cNvSpPr txBox="1"/>
          <p:nvPr/>
        </p:nvSpPr>
        <p:spPr>
          <a:xfrm>
            <a:off x="766614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B8ADB33B-2C46-4612-A9B1-4BD82F8A3D52}"/>
              </a:ext>
            </a:extLst>
          </p:cNvPr>
          <p:cNvSpPr txBox="1"/>
          <p:nvPr/>
        </p:nvSpPr>
        <p:spPr>
          <a:xfrm>
            <a:off x="8416341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3EC2B35F-B846-47DC-B4AE-30DC531978F7}"/>
              </a:ext>
            </a:extLst>
          </p:cNvPr>
          <p:cNvSpPr txBox="1"/>
          <p:nvPr/>
        </p:nvSpPr>
        <p:spPr>
          <a:xfrm>
            <a:off x="9139084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0B609C3-DEFA-4885-AA8C-CB340E458C71}"/>
              </a:ext>
            </a:extLst>
          </p:cNvPr>
          <p:cNvSpPr txBox="1"/>
          <p:nvPr/>
        </p:nvSpPr>
        <p:spPr>
          <a:xfrm>
            <a:off x="9889282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50610D5-31AA-4714-B63D-995816443D4C}"/>
              </a:ext>
            </a:extLst>
          </p:cNvPr>
          <p:cNvSpPr txBox="1"/>
          <p:nvPr/>
        </p:nvSpPr>
        <p:spPr>
          <a:xfrm>
            <a:off x="10612025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E3F4FC5F-094B-4278-8530-7D2C5545A05E}"/>
              </a:ext>
            </a:extLst>
          </p:cNvPr>
          <p:cNvSpPr txBox="1"/>
          <p:nvPr/>
        </p:nvSpPr>
        <p:spPr>
          <a:xfrm>
            <a:off x="1136222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879591" y="6135329"/>
            <a:ext cx="3411015" cy="632394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3" name="Gruppieren 112"/>
          <p:cNvGrpSpPr/>
          <p:nvPr/>
        </p:nvGrpSpPr>
        <p:grpSpPr>
          <a:xfrm>
            <a:off x="227017" y="2961232"/>
            <a:ext cx="2916571" cy="2251480"/>
            <a:chOff x="8859483" y="3864543"/>
            <a:chExt cx="2916571" cy="2251480"/>
          </a:xfrm>
        </p:grpSpPr>
        <p:pic>
          <p:nvPicPr>
            <p:cNvPr id="114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15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hteck 118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0" name="Rechteck 119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1" name="Rechteck 120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2" name="Rechteck 121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3" name="Rechteck 122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4" name="Rechteck 123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4235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Design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Updates &amp; Fixes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485640" y="1305374"/>
            <a:ext cx="11426497" cy="402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Implemented progress bar for vertex placement algorithm (can change to any function with iteration)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Fixed responsive layout of buttons when wrapped (narrow mobile screens)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30" y="3211937"/>
            <a:ext cx="2653402" cy="321460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12" y="3221783"/>
            <a:ext cx="2052817" cy="319491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69" y="3180201"/>
            <a:ext cx="2673813" cy="332695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9" y="3131200"/>
            <a:ext cx="2653402" cy="332185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792129" y="2761868"/>
            <a:ext cx="116564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1) on </a:t>
            </a:r>
            <a:r>
              <a:rPr lang="de-DE" dirty="0" err="1"/>
              <a:t>start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4190678" y="2761868"/>
            <a:ext cx="14983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2) in </a:t>
            </a:r>
            <a:r>
              <a:rPr lang="de-DE" dirty="0" err="1"/>
              <a:t>progress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8796866" y="2761868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3) </a:t>
            </a:r>
            <a:r>
              <a:rPr lang="de-DE" dirty="0" err="1"/>
              <a:t>done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749116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desktop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10276205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mobile</a:t>
            </a:r>
          </a:p>
        </p:txBody>
      </p:sp>
      <p:sp>
        <p:nvSpPr>
          <p:cNvPr id="15" name="Pfeil nach rechts 14"/>
          <p:cNvSpPr/>
          <p:nvPr/>
        </p:nvSpPr>
        <p:spPr>
          <a:xfrm>
            <a:off x="3054995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/>
          <p:cNvSpPr/>
          <p:nvPr/>
        </p:nvSpPr>
        <p:spPr>
          <a:xfrm>
            <a:off x="6513057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Nach links gekrümmter Pfeil 16"/>
          <p:cNvSpPr/>
          <p:nvPr/>
        </p:nvSpPr>
        <p:spPr>
          <a:xfrm>
            <a:off x="11883034" y="5841441"/>
            <a:ext cx="222737" cy="266700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495276" y="1160422"/>
            <a:ext cx="11559712" cy="329520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IDs of current values (primary key of </a:t>
            </a:r>
            <a:r>
              <a:rPr lang="en-GB" sz="1900" i="1" dirty="0" err="1"/>
              <a:t>p_values_current</a:t>
            </a:r>
            <a:r>
              <a:rPr lang="en-GB" sz="1900" dirty="0"/>
              <a:t>) stored in </a:t>
            </a:r>
            <a:r>
              <a:rPr lang="en-GB" sz="1900" i="1" dirty="0" err="1"/>
              <a:t>prj_prc_pro_flows</a:t>
            </a:r>
            <a:r>
              <a:rPr lang="en-GB" sz="1900" dirty="0"/>
              <a:t> under </a:t>
            </a:r>
            <a:r>
              <a:rPr lang="en-GB" sz="1900" dirty="0" err="1"/>
              <a:t>rate_value</a:t>
            </a: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Why are there only current values for flows ??? 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Only nodes with process variables have entry in </a:t>
            </a:r>
            <a:r>
              <a:rPr lang="en-GB" sz="1900" i="1" dirty="0" err="1"/>
              <a:t>p_values_current</a:t>
            </a:r>
            <a:r>
              <a:rPr lang="en-GB" sz="1900" dirty="0"/>
              <a:t> ???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b="1" dirty="0"/>
              <a:t>Concept (</a:t>
            </a:r>
            <a:r>
              <a:rPr lang="en-GB" sz="1900" b="1" dirty="0" err="1"/>
              <a:t>getDataBindings</a:t>
            </a:r>
            <a:r>
              <a:rPr lang="en-GB" sz="1900" b="1" dirty="0"/>
              <a:t>): </a:t>
            </a: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800" dirty="0"/>
              <a:t>Fetch IDs under </a:t>
            </a:r>
            <a:r>
              <a:rPr lang="en-GB" sz="1800" dirty="0" err="1"/>
              <a:t>rate_value</a:t>
            </a:r>
            <a:r>
              <a:rPr lang="en-GB" sz="1800" dirty="0"/>
              <a:t> along with query for </a:t>
            </a:r>
            <a:r>
              <a:rPr lang="de-DE" sz="1800" dirty="0" err="1"/>
              <a:t>pidConnections</a:t>
            </a:r>
            <a:r>
              <a:rPr lang="de-DE" sz="1800" dirty="0"/>
              <a:t>  </a:t>
            </a:r>
            <a:r>
              <a:rPr lang="de-DE" sz="1800" dirty="0">
                <a:solidFill>
                  <a:srgbClr val="00B050"/>
                </a:solidFill>
              </a:rPr>
              <a:t>– </a:t>
            </a:r>
            <a:r>
              <a:rPr lang="de-DE" sz="1800" dirty="0" err="1">
                <a:solidFill>
                  <a:srgbClr val="00B050"/>
                </a:solidFill>
              </a:rPr>
              <a:t>done</a:t>
            </a:r>
            <a:endParaRPr lang="de-DE" sz="1800" dirty="0">
              <a:solidFill>
                <a:srgbClr val="00B050"/>
              </a:solidFill>
            </a:endParaRP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ID: </a:t>
            </a:r>
            <a:r>
              <a:rPr lang="de-DE" sz="1800" dirty="0" err="1"/>
              <a:t>fetch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join</a:t>
            </a:r>
            <a:r>
              <a:rPr lang="de-DE" sz="1800" dirty="0"/>
              <a:t> </a:t>
            </a:r>
            <a:r>
              <a:rPr lang="en-GB" sz="1800" i="1" dirty="0" err="1"/>
              <a:t>p_values_config</a:t>
            </a:r>
            <a:r>
              <a:rPr lang="en-GB" sz="1800" dirty="0"/>
              <a:t> and </a:t>
            </a:r>
            <a:r>
              <a:rPr lang="en-GB" sz="1800" i="1" dirty="0" err="1"/>
              <a:t>p_values_current</a:t>
            </a:r>
            <a:r>
              <a:rPr lang="en-GB" sz="1800" i="1" dirty="0"/>
              <a:t> </a:t>
            </a:r>
            <a:r>
              <a:rPr lang="de-DE" sz="1800" dirty="0"/>
              <a:t> </a:t>
            </a:r>
            <a:r>
              <a:rPr lang="de-DE" sz="1800" dirty="0">
                <a:solidFill>
                  <a:srgbClr val="00B050"/>
                </a:solidFill>
              </a:rPr>
              <a:t>– </a:t>
            </a:r>
            <a:r>
              <a:rPr lang="de-DE" sz="1800" dirty="0" err="1">
                <a:solidFill>
                  <a:srgbClr val="00B050"/>
                </a:solidFill>
              </a:rPr>
              <a:t>done</a:t>
            </a:r>
            <a:endParaRPr lang="de-DE" sz="1800" i="1" dirty="0"/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800" dirty="0"/>
              <a:t>Construct a </a:t>
            </a:r>
            <a:r>
              <a:rPr lang="en-GB" sz="1800" dirty="0" err="1"/>
              <a:t>sapientBind</a:t>
            </a:r>
            <a:r>
              <a:rPr lang="en-GB" sz="1800" dirty="0"/>
              <a:t> object for each </a:t>
            </a:r>
            <a:r>
              <a:rPr lang="en-GB" sz="1800" dirty="0" err="1"/>
              <a:t>rate_value</a:t>
            </a:r>
            <a:r>
              <a:rPr lang="en-GB" sz="1800" dirty="0"/>
              <a:t> depending on value type</a:t>
            </a: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endParaRPr lang="de-DE" sz="18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b="1" dirty="0" err="1"/>
              <a:t>ToDo</a:t>
            </a:r>
            <a:r>
              <a:rPr lang="en-GB" sz="1900" dirty="0"/>
              <a:t>: </a:t>
            </a:r>
          </a:p>
          <a:p>
            <a:pPr lvl="1">
              <a:lnSpc>
                <a:spcPct val="100000"/>
              </a:lnSpc>
              <a:buClr>
                <a:srgbClr val="FFC000"/>
              </a:buClr>
            </a:pPr>
            <a:r>
              <a:rPr lang="en-GB" sz="1800" dirty="0"/>
              <a:t>Define data types: each data type (bool/</a:t>
            </a:r>
            <a:r>
              <a:rPr lang="en-GB" sz="1800" dirty="0" err="1"/>
              <a:t>int</a:t>
            </a:r>
            <a:r>
              <a:rPr lang="en-GB" sz="1800" dirty="0"/>
              <a:t>/float/string…) will have own </a:t>
            </a:r>
            <a:r>
              <a:rPr lang="en-GB" sz="1800" dirty="0" err="1"/>
              <a:t>sapientBind</a:t>
            </a:r>
            <a:r>
              <a:rPr lang="en-GB" sz="1800" dirty="0"/>
              <a:t> object for Example: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87" y="5483149"/>
            <a:ext cx="2847975" cy="132397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1493504" y="4824370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boolean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fillColor</a:t>
            </a:r>
            <a:r>
              <a:rPr lang="de-DE" dirty="0"/>
              <a:t>)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5236403"/>
            <a:ext cx="4669011" cy="1570721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5597221" y="4782022"/>
            <a:ext cx="54044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int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) – </a:t>
            </a:r>
            <a:r>
              <a:rPr lang="de-DE" sz="1400" dirty="0" err="1"/>
              <a:t>concept</a:t>
            </a:r>
            <a:r>
              <a:rPr lang="de-DE" sz="1400" dirty="0"/>
              <a:t> </a:t>
            </a:r>
            <a:r>
              <a:rPr lang="de-DE" sz="1400" dirty="0" err="1"/>
              <a:t>because</a:t>
            </a:r>
            <a:r>
              <a:rPr lang="de-DE" sz="1400" dirty="0"/>
              <a:t> currently </a:t>
            </a: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bools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9141950" y="5722018"/>
            <a:ext cx="442009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OR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153459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69" y="1833870"/>
            <a:ext cx="2847975" cy="132397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905386" y="1175091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boolean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fillColor</a:t>
            </a:r>
            <a:r>
              <a:rPr lang="de-DE" dirty="0"/>
              <a:t>)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11" y="1587124"/>
            <a:ext cx="4669011" cy="1570721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6073132" y="1132743"/>
            <a:ext cx="54044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int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) – </a:t>
            </a:r>
            <a:r>
              <a:rPr lang="de-DE" sz="1400" dirty="0" err="1"/>
              <a:t>concept</a:t>
            </a:r>
            <a:r>
              <a:rPr lang="de-DE" sz="1400" dirty="0"/>
              <a:t> </a:t>
            </a:r>
            <a:r>
              <a:rPr lang="de-DE" sz="1400" dirty="0" err="1"/>
              <a:t>because</a:t>
            </a:r>
            <a:r>
              <a:rPr lang="de-DE" sz="1400" dirty="0"/>
              <a:t> currently </a:t>
            </a: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bools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9617861" y="2072739"/>
            <a:ext cx="442009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OR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0562717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Database Queries Overview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Overview: Data Map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10255077" y="1086486"/>
            <a:ext cx="1744133" cy="2701517"/>
            <a:chOff x="9958647" y="157942"/>
            <a:chExt cx="1853738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7786734" y="1088807"/>
            <a:ext cx="1603236" cy="2194707"/>
            <a:chOff x="9958337" y="157942"/>
            <a:chExt cx="1854048" cy="2194707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337" y="78955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</a:t>
              </a:r>
              <a:r>
                <a:rPr lang="de-DE" sz="1200" b="1" dirty="0" err="1">
                  <a:uFillTx/>
                </a:rPr>
                <a:t>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337" y="104724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value_format</a:t>
              </a:r>
              <a:r>
                <a:rPr lang="de-DE" sz="1200" dirty="0"/>
                <a:t>: </a:t>
              </a:r>
              <a:r>
                <a:rPr lang="de-DE" sz="1200" dirty="0" err="1"/>
                <a:t>Int</a:t>
              </a:r>
              <a:endParaRPr lang="de-DE" sz="1200" dirty="0"/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337" y="130526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10136988" y="4107161"/>
            <a:ext cx="1744134" cy="1157539"/>
            <a:chOff x="6968835" y="521661"/>
            <a:chExt cx="1853739" cy="1157539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1575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5" y="142150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68" name="Gruppieren 267"/>
          <p:cNvGrpSpPr/>
          <p:nvPr/>
        </p:nvGrpSpPr>
        <p:grpSpPr>
          <a:xfrm>
            <a:off x="142017" y="1084263"/>
            <a:ext cx="1853738" cy="2177903"/>
            <a:chOff x="9958647" y="157946"/>
            <a:chExt cx="1853738" cy="217790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69" name="Rechteck 268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270" name="Rechteck 269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71" name="Rechteck 270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272" name="Rechteck 271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273" name="Rechteck 272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4" name="Rechteck 273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5" name="Rechteck 274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6" name="Rechteck 275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2360321" y="1084263"/>
            <a:ext cx="2313842" cy="5022227"/>
            <a:chOff x="9954513" y="157942"/>
            <a:chExt cx="1859486" cy="502222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501268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0987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35473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2864269"/>
              <a:ext cx="1857145" cy="2051331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379659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121964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636553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38817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13947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39723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64959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60740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4906444"/>
              <a:ext cx="1853738" cy="2737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endParaRPr lang="de-DE" sz="1200" dirty="0">
                <a:uFillTx/>
              </a:endParaRP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9960261" y="4912934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…</a:t>
              </a:r>
            </a:p>
          </p:txBody>
        </p:sp>
      </p:grpSp>
      <p:cxnSp>
        <p:nvCxnSpPr>
          <p:cNvPr id="300" name="Gewinkelter Verbinder 99"/>
          <p:cNvCxnSpPr>
            <a:stCxn id="272" idx="3"/>
            <a:endCxn id="279" idx="1"/>
          </p:cNvCxnSpPr>
          <p:nvPr/>
        </p:nvCxnSpPr>
        <p:spPr>
          <a:xfrm flipV="1">
            <a:off x="1995755" y="1595497"/>
            <a:ext cx="369708" cy="25352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9389702" y="1849271"/>
            <a:ext cx="747287" cy="27670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uppieren 419"/>
          <p:cNvGrpSpPr/>
          <p:nvPr/>
        </p:nvGrpSpPr>
        <p:grpSpPr>
          <a:xfrm>
            <a:off x="5057108" y="2843416"/>
            <a:ext cx="1860185" cy="2671893"/>
            <a:chOff x="3479356" y="591995"/>
            <a:chExt cx="1860185" cy="267189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21" name="Rechteck 420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422" name="Rechteck 421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3" name="Rechteck 422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4" name="Rechteck 423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5" name="Rechteck 424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6" name="Rechteck 425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7" name="Rechteck 426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428" name="Rechteck 427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9" name="Rechteck 428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42" name="Rechteck 441"/>
            <p:cNvSpPr>
              <a:spLocks/>
            </p:cNvSpPr>
            <p:nvPr/>
          </p:nvSpPr>
          <p:spPr>
            <a:xfrm>
              <a:off x="3479356" y="300619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430" name="Gewinkelter Verbinder 99"/>
          <p:cNvCxnSpPr>
            <a:stCxn id="429" idx="3"/>
            <a:endCxn id="203" idx="1"/>
          </p:cNvCxnSpPr>
          <p:nvPr/>
        </p:nvCxnSpPr>
        <p:spPr>
          <a:xfrm flipV="1">
            <a:off x="6917293" y="1600041"/>
            <a:ext cx="869710" cy="353581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Gewinkelter Verbinder 99"/>
          <p:cNvCxnSpPr>
            <a:stCxn id="424" idx="1"/>
            <a:endCxn id="279" idx="3"/>
          </p:cNvCxnSpPr>
          <p:nvPr/>
        </p:nvCxnSpPr>
        <p:spPr>
          <a:xfrm rot="10800000">
            <a:off x="4672153" y="1595497"/>
            <a:ext cx="391403" cy="2266210"/>
          </a:xfrm>
          <a:prstGeom prst="curvedConnector3">
            <a:avLst>
              <a:gd name="adj1" fmla="val 524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Gewinkelter Verbinder 99"/>
          <p:cNvCxnSpPr>
            <a:stCxn id="423" idx="1"/>
            <a:endCxn id="279" idx="3"/>
          </p:cNvCxnSpPr>
          <p:nvPr/>
        </p:nvCxnSpPr>
        <p:spPr>
          <a:xfrm rot="10800000">
            <a:off x="4672153" y="1595497"/>
            <a:ext cx="391403" cy="2016846"/>
          </a:xfrm>
          <a:prstGeom prst="curvedConnector3">
            <a:avLst>
              <a:gd name="adj1" fmla="val 24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krümmter Verbinder 6"/>
          <p:cNvCxnSpPr>
            <a:cxnSpLocks/>
            <a:stCxn id="203" idx="3"/>
            <a:endCxn id="225" idx="1"/>
          </p:cNvCxnSpPr>
          <p:nvPr/>
        </p:nvCxnSpPr>
        <p:spPr>
          <a:xfrm flipV="1">
            <a:off x="9389970" y="1597720"/>
            <a:ext cx="865107" cy="2321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9432308" y="1330625"/>
            <a:ext cx="76765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Maps </a:t>
            </a:r>
            <a:r>
              <a:rPr lang="de-DE" sz="1200" dirty="0" err="1">
                <a:solidFill>
                  <a:srgbClr val="FF0000"/>
                </a:solidFill>
              </a:rPr>
              <a:t>to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82" name="Gruppieren 81"/>
          <p:cNvGrpSpPr/>
          <p:nvPr/>
        </p:nvGrpSpPr>
        <p:grpSpPr>
          <a:xfrm>
            <a:off x="5086213" y="1089610"/>
            <a:ext cx="1853739" cy="1402802"/>
            <a:chOff x="3485802" y="591996"/>
            <a:chExt cx="1853739" cy="1402802"/>
          </a:xfrm>
        </p:grpSpPr>
        <p:sp>
          <p:nvSpPr>
            <p:cNvPr id="83" name="Rechteck 82"/>
            <p:cNvSpPr>
              <a:spLocks/>
            </p:cNvSpPr>
            <p:nvPr/>
          </p:nvSpPr>
          <p:spPr>
            <a:xfrm>
              <a:off x="3485803" y="591996"/>
              <a:ext cx="1853738" cy="14028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p_value_relations</a:t>
              </a:r>
              <a:endParaRPr lang="de-DE" sz="1400" b="1" dirty="0">
                <a:uFillTx/>
              </a:endParaRPr>
            </a:p>
          </p:txBody>
        </p:sp>
        <p:sp>
          <p:nvSpPr>
            <p:cNvPr id="84" name="Rechteck 83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value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3485802" y="173710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  </a:t>
              </a:r>
              <a:r>
                <a:rPr lang="de-DE" sz="1200" dirty="0">
                  <a:uFillTx/>
                </a:rPr>
                <a:t>  …</a:t>
              </a:r>
            </a:p>
            <a:p>
              <a:endParaRPr lang="de-DE" sz="1200" dirty="0">
                <a:uFillTx/>
              </a:endParaRPr>
            </a:p>
          </p:txBody>
        </p:sp>
      </p:grp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943209D-B439-4F2D-A000-22D5B4C6BC97}"/>
              </a:ext>
            </a:extLst>
          </p:cNvPr>
          <p:cNvCxnSpPr>
            <a:stCxn id="85" idx="1"/>
            <a:endCxn id="279" idx="3"/>
          </p:cNvCxnSpPr>
          <p:nvPr/>
        </p:nvCxnSpPr>
        <p:spPr>
          <a:xfrm rot="10800000">
            <a:off x="4672152" y="1595498"/>
            <a:ext cx="414062" cy="2630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865903F-E060-4A63-A5BD-7453BA1BC8EF}"/>
              </a:ext>
            </a:extLst>
          </p:cNvPr>
          <p:cNvCxnSpPr>
            <a:stCxn id="86" idx="3"/>
            <a:endCxn id="203" idx="1"/>
          </p:cNvCxnSpPr>
          <p:nvPr/>
        </p:nvCxnSpPr>
        <p:spPr>
          <a:xfrm flipV="1">
            <a:off x="6939952" y="1600041"/>
            <a:ext cx="847051" cy="50785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149D288-0F02-4EB8-8C23-EEB55AB1AFC0}"/>
              </a:ext>
            </a:extLst>
          </p:cNvPr>
          <p:cNvCxnSpPr>
            <a:stCxn id="85" idx="3"/>
            <a:endCxn id="205" idx="1"/>
          </p:cNvCxnSpPr>
          <p:nvPr/>
        </p:nvCxnSpPr>
        <p:spPr>
          <a:xfrm flipV="1">
            <a:off x="6939952" y="1849271"/>
            <a:ext cx="846783" cy="92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hteck 206">
            <a:extLst>
              <a:ext uri="{FF2B5EF4-FFF2-40B4-BE49-F238E27FC236}">
                <a16:creationId xmlns:a16="http://schemas.microsoft.com/office/drawing/2014/main" id="{B287A521-13A2-4EC6-A07D-5CF8AAA66605}"/>
              </a:ext>
            </a:extLst>
          </p:cNvPr>
          <p:cNvSpPr>
            <a:spLocks/>
          </p:cNvSpPr>
          <p:nvPr/>
        </p:nvSpPr>
        <p:spPr>
          <a:xfrm>
            <a:off x="7786735" y="2500996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/>
              <a:t>value_symbol</a:t>
            </a:r>
            <a:r>
              <a:rPr lang="de-DE" sz="1200"/>
              <a:t>: String</a:t>
            </a:r>
            <a:endParaRPr lang="de-DE" sz="1200" dirty="0"/>
          </a:p>
        </p:txBody>
      </p:sp>
      <p:sp>
        <p:nvSpPr>
          <p:cNvPr id="100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7782610" y="2756103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unit</a:t>
            </a:r>
            <a:r>
              <a:rPr lang="de-DE" sz="1200" dirty="0">
                <a:uFillTx/>
              </a:rPr>
              <a:t>: </a:t>
            </a:r>
            <a:r>
              <a:rPr lang="de-DE" sz="1200" dirty="0" err="1">
                <a:uFillTx/>
              </a:rPr>
              <a:t>Int</a:t>
            </a:r>
            <a:endParaRPr lang="de-DE" sz="1200" dirty="0">
              <a:uFillTx/>
            </a:endParaRPr>
          </a:p>
        </p:txBody>
      </p:sp>
      <p:grpSp>
        <p:nvGrpSpPr>
          <p:cNvPr id="101" name="Gruppieren 126">
            <a:extLst>
              <a:ext uri="{FF2B5EF4-FFF2-40B4-BE49-F238E27FC236}">
                <a16:creationId xmlns:a16="http://schemas.microsoft.com/office/drawing/2014/main" id="{BE91FFE7-FB98-467C-B3EA-755E5BF6D615}"/>
              </a:ext>
            </a:extLst>
          </p:cNvPr>
          <p:cNvGrpSpPr/>
          <p:nvPr/>
        </p:nvGrpSpPr>
        <p:grpSpPr>
          <a:xfrm>
            <a:off x="8189586" y="3791030"/>
            <a:ext cx="925583" cy="1915848"/>
            <a:chOff x="6968836" y="521661"/>
            <a:chExt cx="1853738" cy="191584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02" name="Rechteck 127">
              <a:extLst>
                <a:ext uri="{FF2B5EF4-FFF2-40B4-BE49-F238E27FC236}">
                  <a16:creationId xmlns:a16="http://schemas.microsoft.com/office/drawing/2014/main" id="{559987A2-7F20-4D38-B3DC-13CEFF71DB6B}"/>
                </a:ext>
              </a:extLst>
            </p:cNvPr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/>
                <a:t>n</a:t>
              </a:r>
              <a:r>
                <a:rPr lang="de-DE" sz="1400" b="1" dirty="0">
                  <a:uFillTx/>
                </a:rPr>
                <a:t>ame_0</a:t>
              </a:r>
            </a:p>
          </p:txBody>
        </p:sp>
        <p:sp>
          <p:nvSpPr>
            <p:cNvPr id="103" name="Rechteck 128">
              <a:extLst>
                <a:ext uri="{FF2B5EF4-FFF2-40B4-BE49-F238E27FC236}">
                  <a16:creationId xmlns:a16="http://schemas.microsoft.com/office/drawing/2014/main" id="{24AA7ADA-61F5-4A97-8CF4-DCCAD97C1E10}"/>
                </a:ext>
              </a:extLst>
            </p:cNvPr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>
                  <a:uFillTx/>
                </a:rPr>
                <a:t>DoState</a:t>
              </a:r>
              <a:endParaRPr lang="de-DE" sz="1200" dirty="0">
                <a:uFillTx/>
              </a:endParaRPr>
            </a:p>
          </p:txBody>
        </p:sp>
        <p:sp>
          <p:nvSpPr>
            <p:cNvPr id="104" name="Rechteck 129">
              <a:extLst>
                <a:ext uri="{FF2B5EF4-FFF2-40B4-BE49-F238E27FC236}">
                  <a16:creationId xmlns:a16="http://schemas.microsoft.com/office/drawing/2014/main" id="{7CD25E13-B4AA-4A24-9CC2-33D4F286B210}"/>
                </a:ext>
              </a:extLst>
            </p:cNvPr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AoState</a:t>
              </a:r>
              <a:endParaRPr lang="de-DE" sz="1200" dirty="0"/>
            </a:p>
          </p:txBody>
        </p:sp>
        <p:sp>
          <p:nvSpPr>
            <p:cNvPr id="105" name="Rechteck 130">
              <a:extLst>
                <a:ext uri="{FF2B5EF4-FFF2-40B4-BE49-F238E27FC236}">
                  <a16:creationId xmlns:a16="http://schemas.microsoft.com/office/drawing/2014/main" id="{A2B00586-9F09-4E4A-BC64-097DE7D5EFD2}"/>
                </a:ext>
              </a:extLst>
            </p:cNvPr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DiSens</a:t>
              </a:r>
              <a:endParaRPr lang="de-DE" sz="1200" dirty="0"/>
            </a:p>
          </p:txBody>
        </p:sp>
        <p:sp>
          <p:nvSpPr>
            <p:cNvPr id="106" name="Rechteck 131">
              <a:extLst>
                <a:ext uri="{FF2B5EF4-FFF2-40B4-BE49-F238E27FC236}">
                  <a16:creationId xmlns:a16="http://schemas.microsoft.com/office/drawing/2014/main" id="{4BCEEF13-390F-4136-A63E-FA36A3445B4C}"/>
                </a:ext>
              </a:extLst>
            </p:cNvPr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AiSens</a:t>
              </a:r>
              <a:endParaRPr lang="de-DE" sz="1200" dirty="0"/>
            </a:p>
          </p:txBody>
        </p:sp>
        <p:sp>
          <p:nvSpPr>
            <p:cNvPr id="107" name="Rechteck 132">
              <a:extLst>
                <a:ext uri="{FF2B5EF4-FFF2-40B4-BE49-F238E27FC236}">
                  <a16:creationId xmlns:a16="http://schemas.microsoft.com/office/drawing/2014/main" id="{C8F96B48-AA4D-4B45-8F75-73F08A12BC85}"/>
                </a:ext>
              </a:extLst>
            </p:cNvPr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AiValue</a:t>
              </a:r>
              <a:endParaRPr lang="de-DE" sz="1200" dirty="0"/>
            </a:p>
          </p:txBody>
        </p:sp>
        <p:sp>
          <p:nvSpPr>
            <p:cNvPr id="108" name="Rechteck 146">
              <a:extLst>
                <a:ext uri="{FF2B5EF4-FFF2-40B4-BE49-F238E27FC236}">
                  <a16:creationId xmlns:a16="http://schemas.microsoft.com/office/drawing/2014/main" id="{4411D2BE-8ED6-473F-99F1-EB432D0E594E}"/>
                </a:ext>
              </a:extLst>
            </p:cNvPr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AiTemp</a:t>
              </a:r>
              <a:endParaRPr lang="de-DE" sz="1200" dirty="0">
                <a:uFillTx/>
              </a:endParaRPr>
            </a:p>
          </p:txBody>
        </p:sp>
      </p:grp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662947C-8756-4627-8112-F904F79ED80A}"/>
              </a:ext>
            </a:extLst>
          </p:cNvPr>
          <p:cNvCxnSpPr>
            <a:stCxn id="208" idx="1"/>
            <a:endCxn id="102" idx="0"/>
          </p:cNvCxnSpPr>
          <p:nvPr/>
        </p:nvCxnSpPr>
        <p:spPr>
          <a:xfrm rot="10800000" flipH="1" flipV="1">
            <a:off x="7786734" y="2364976"/>
            <a:ext cx="865644" cy="1426053"/>
          </a:xfrm>
          <a:prstGeom prst="curvedConnector4">
            <a:avLst>
              <a:gd name="adj1" fmla="val -26408"/>
              <a:gd name="adj2" fmla="val 847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7786735" y="3017139"/>
            <a:ext cx="1602968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uFillTx/>
              </a:rPr>
              <a:t>   </a:t>
            </a:r>
            <a:r>
              <a:rPr lang="de-DE" sz="1200" dirty="0">
                <a:uFillTx/>
              </a:rPr>
              <a:t>  …</a:t>
            </a:r>
          </a:p>
        </p:txBody>
      </p:sp>
      <p:sp>
        <p:nvSpPr>
          <p:cNvPr id="121" name="Rechteck 120"/>
          <p:cNvSpPr>
            <a:spLocks/>
          </p:cNvSpPr>
          <p:nvPr/>
        </p:nvSpPr>
        <p:spPr>
          <a:xfrm>
            <a:off x="7763618" y="217787"/>
            <a:ext cx="2373370" cy="6433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>
                <a:uFillTx/>
              </a:rPr>
              <a:t>not </a:t>
            </a:r>
            <a:r>
              <a:rPr lang="de-DE" sz="900" dirty="0" err="1">
                <a:uFillTx/>
              </a:rPr>
              <a:t>needed</a:t>
            </a:r>
            <a:r>
              <a:rPr lang="de-DE" sz="900" dirty="0">
                <a:uFillTx/>
              </a:rPr>
              <a:t> (Legato </a:t>
            </a:r>
            <a:r>
              <a:rPr lang="de-DE" sz="900" dirty="0" err="1">
                <a:uFillTx/>
              </a:rPr>
              <a:t>Graphic</a:t>
            </a:r>
            <a:r>
              <a:rPr lang="de-DE" sz="900" dirty="0">
                <a:uFillTx/>
              </a:rPr>
              <a:t> Designer </a:t>
            </a:r>
            <a:r>
              <a:rPr lang="de-DE" sz="900" dirty="0" err="1">
                <a:uFillTx/>
              </a:rPr>
              <a:t>fetches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current_values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automatically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with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the</a:t>
            </a:r>
            <a:r>
              <a:rPr lang="de-DE" sz="900" dirty="0">
                <a:uFillTx/>
              </a:rPr>
              <a:t> ID) and </a:t>
            </a:r>
            <a:r>
              <a:rPr lang="de-DE" sz="900" dirty="0" err="1">
                <a:uFillTx/>
              </a:rPr>
              <a:t>current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value</a:t>
            </a:r>
            <a:r>
              <a:rPr lang="de-DE" sz="900" dirty="0">
                <a:uFillTx/>
              </a:rPr>
              <a:t> will </a:t>
            </a:r>
            <a:r>
              <a:rPr lang="de-DE" sz="900" dirty="0" err="1">
                <a:uFillTx/>
              </a:rPr>
              <a:t>be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the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first</a:t>
            </a:r>
            <a:r>
              <a:rPr lang="de-DE" sz="900" dirty="0">
                <a:uFillTx/>
              </a:rPr>
              <a:t> non-blank </a:t>
            </a:r>
            <a:r>
              <a:rPr lang="de-DE" sz="900" dirty="0" err="1">
                <a:uFillTx/>
              </a:rPr>
              <a:t>value</a:t>
            </a:r>
            <a:r>
              <a:rPr lang="de-DE" sz="900" dirty="0">
                <a:uFillTx/>
              </a:rPr>
              <a:t>_[type] </a:t>
            </a:r>
            <a:r>
              <a:rPr lang="de-DE" sz="900" dirty="0" err="1">
                <a:uFillTx/>
              </a:rPr>
              <a:t>field</a:t>
            </a:r>
            <a:endParaRPr lang="de-DE" sz="900" dirty="0">
              <a:uFillTx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258930" y="966652"/>
            <a:ext cx="9831681" cy="5463177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/>
          <p:cNvSpPr/>
          <p:nvPr/>
        </p:nvSpPr>
        <p:spPr>
          <a:xfrm>
            <a:off x="54659" y="966652"/>
            <a:ext cx="2078942" cy="242969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Textfeld 125"/>
          <p:cNvSpPr txBox="1"/>
          <p:nvPr/>
        </p:nvSpPr>
        <p:spPr>
          <a:xfrm>
            <a:off x="-94609" y="3371858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visuVertices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34" name="Textfeld 133"/>
          <p:cNvSpPr txBox="1"/>
          <p:nvPr/>
        </p:nvSpPr>
        <p:spPr>
          <a:xfrm>
            <a:off x="6178191" y="6442909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lNodes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35" name="Rechteck 134"/>
          <p:cNvSpPr/>
          <p:nvPr/>
        </p:nvSpPr>
        <p:spPr>
          <a:xfrm>
            <a:off x="4951942" y="2735018"/>
            <a:ext cx="2078942" cy="2891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Textfeld 135"/>
          <p:cNvSpPr txBox="1"/>
          <p:nvPr/>
        </p:nvSpPr>
        <p:spPr>
          <a:xfrm>
            <a:off x="4802674" y="5601921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pidConnections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33" name="Gekrümmter Verbinder 32"/>
          <p:cNvCxnSpPr>
            <a:stCxn id="207" idx="3"/>
            <a:endCxn id="129" idx="1"/>
          </p:cNvCxnSpPr>
          <p:nvPr/>
        </p:nvCxnSpPr>
        <p:spPr>
          <a:xfrm>
            <a:off x="9389702" y="2106961"/>
            <a:ext cx="747287" cy="2509364"/>
          </a:xfrm>
          <a:prstGeom prst="curvedConnector3">
            <a:avLst>
              <a:gd name="adj1" fmla="val 432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hteck 120">
            <a:extLst>
              <a:ext uri="{FF2B5EF4-FFF2-40B4-BE49-F238E27FC236}">
                <a16:creationId xmlns:a16="http://schemas.microsoft.com/office/drawing/2014/main" id="{8AC874CC-5E06-4458-9A7E-21B88CB0203E}"/>
              </a:ext>
            </a:extLst>
          </p:cNvPr>
          <p:cNvSpPr>
            <a:spLocks/>
          </p:cNvSpPr>
          <p:nvPr/>
        </p:nvSpPr>
        <p:spPr>
          <a:xfrm>
            <a:off x="6939950" y="217788"/>
            <a:ext cx="686655" cy="2236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 err="1">
                <a:uFillTx/>
              </a:rPr>
              <a:t>fetched</a:t>
            </a:r>
            <a:endParaRPr lang="de-DE" sz="900" dirty="0">
              <a:uFillTx/>
            </a:endParaRPr>
          </a:p>
        </p:txBody>
      </p:sp>
      <p:sp>
        <p:nvSpPr>
          <p:cNvPr id="111" name="Textfeld 9">
            <a:extLst>
              <a:ext uri="{FF2B5EF4-FFF2-40B4-BE49-F238E27FC236}">
                <a16:creationId xmlns:a16="http://schemas.microsoft.com/office/drawing/2014/main" id="{A955CEEB-AB5A-447C-832F-E652EF4B5874}"/>
              </a:ext>
            </a:extLst>
          </p:cNvPr>
          <p:cNvSpPr txBox="1"/>
          <p:nvPr/>
        </p:nvSpPr>
        <p:spPr>
          <a:xfrm>
            <a:off x="7261741" y="4053930"/>
            <a:ext cx="1047548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TODO</a:t>
            </a:r>
          </a:p>
          <a:p>
            <a:r>
              <a:rPr lang="de-DE" sz="1400" b="1" dirty="0" err="1">
                <a:solidFill>
                  <a:srgbClr val="FF0000"/>
                </a:solidFill>
              </a:rPr>
              <a:t>Complex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query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to</a:t>
            </a:r>
            <a:r>
              <a:rPr lang="de-DE" sz="1400" b="1" dirty="0">
                <a:solidFill>
                  <a:srgbClr val="FF0000"/>
                </a:solidFill>
              </a:rPr>
              <a:t> also </a:t>
            </a:r>
            <a:r>
              <a:rPr lang="de-DE" sz="1400" b="1" dirty="0" err="1">
                <a:solidFill>
                  <a:srgbClr val="FF0000"/>
                </a:solidFill>
              </a:rPr>
              <a:t>get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this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together</a:t>
            </a:r>
            <a:endParaRPr lang="de-DE" sz="1400" b="1" dirty="0">
              <a:solidFill>
                <a:srgbClr val="FF0000"/>
              </a:solidFill>
            </a:endParaRPr>
          </a:p>
        </p:txBody>
      </p:sp>
      <p:grpSp>
        <p:nvGrpSpPr>
          <p:cNvPr id="112" name="Gruppieren 111"/>
          <p:cNvGrpSpPr/>
          <p:nvPr/>
        </p:nvGrpSpPr>
        <p:grpSpPr>
          <a:xfrm>
            <a:off x="10154168" y="5395829"/>
            <a:ext cx="1749813" cy="1665974"/>
            <a:chOff x="6968835" y="521661"/>
            <a:chExt cx="1859775" cy="1665974"/>
          </a:xfrm>
        </p:grpSpPr>
        <p:sp>
          <p:nvSpPr>
            <p:cNvPr id="113" name="Rechteck 112"/>
            <p:cNvSpPr>
              <a:spLocks/>
            </p:cNvSpPr>
            <p:nvPr/>
          </p:nvSpPr>
          <p:spPr>
            <a:xfrm>
              <a:off x="6968836" y="521661"/>
              <a:ext cx="1853738" cy="11575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sys_units</a:t>
              </a:r>
              <a:endParaRPr lang="de-DE" sz="1400" b="1" dirty="0">
                <a:uFillTx/>
              </a:endParaRPr>
            </a:p>
          </p:txBody>
        </p:sp>
        <p:sp>
          <p:nvSpPr>
            <p:cNvPr id="114" name="Rechteck 113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5" name="Rechteck 114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unit_symbol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6" name="Rechteck 115"/>
            <p:cNvSpPr>
              <a:spLocks/>
            </p:cNvSpPr>
            <p:nvPr/>
          </p:nvSpPr>
          <p:spPr>
            <a:xfrm>
              <a:off x="6968835" y="1676409"/>
              <a:ext cx="1853738" cy="5110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6974872" y="141811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7" name="Rechteck 136"/>
            <p:cNvSpPr>
              <a:spLocks/>
            </p:cNvSpPr>
            <p:nvPr/>
          </p:nvSpPr>
          <p:spPr>
            <a:xfrm>
              <a:off x="6974872" y="1675809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factor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8" name="Rechteck 137"/>
            <p:cNvSpPr>
              <a:spLocks/>
            </p:cNvSpPr>
            <p:nvPr/>
          </p:nvSpPr>
          <p:spPr>
            <a:xfrm>
              <a:off x="6970784" y="1929940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…</a:t>
              </a:r>
              <a:endParaRPr lang="de-DE" sz="1200" dirty="0">
                <a:uFillTx/>
              </a:endParaRPr>
            </a:p>
          </p:txBody>
        </p:sp>
      </p:grpSp>
      <p:cxnSp>
        <p:nvCxnSpPr>
          <p:cNvPr id="5" name="Gekrümmter Verbinder 4"/>
          <p:cNvCxnSpPr>
            <a:stCxn id="100" idx="3"/>
            <a:endCxn id="114" idx="1"/>
          </p:cNvCxnSpPr>
          <p:nvPr/>
        </p:nvCxnSpPr>
        <p:spPr>
          <a:xfrm>
            <a:off x="9385578" y="2884951"/>
            <a:ext cx="768591" cy="3020042"/>
          </a:xfrm>
          <a:prstGeom prst="curvedConnector3">
            <a:avLst>
              <a:gd name="adj1" fmla="val 371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feld 9">
            <a:extLst>
              <a:ext uri="{FF2B5EF4-FFF2-40B4-BE49-F238E27FC236}">
                <a16:creationId xmlns:a16="http://schemas.microsoft.com/office/drawing/2014/main" id="{A955CEEB-AB5A-447C-832F-E652EF4B5874}"/>
              </a:ext>
            </a:extLst>
          </p:cNvPr>
          <p:cNvSpPr txBox="1"/>
          <p:nvPr/>
        </p:nvSpPr>
        <p:spPr>
          <a:xfrm>
            <a:off x="284279" y="5903822"/>
            <a:ext cx="5079880" cy="7386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TODO</a:t>
            </a:r>
          </a:p>
          <a:p>
            <a:r>
              <a:rPr lang="de-DE" sz="1400" b="1" dirty="0">
                <a:solidFill>
                  <a:srgbClr val="FF0000"/>
                </a:solidFill>
              </a:rPr>
              <a:t>COMPARAR CON </a:t>
            </a:r>
            <a:r>
              <a:rPr lang="de-DE" sz="1400" b="1" dirty="0" err="1">
                <a:solidFill>
                  <a:srgbClr val="FF0000"/>
                </a:solidFill>
              </a:rPr>
              <a:t>nameMappings</a:t>
            </a:r>
            <a:r>
              <a:rPr lang="de-DE" sz="1400" b="1" dirty="0">
                <a:solidFill>
                  <a:srgbClr val="FF0000"/>
                </a:solidFill>
              </a:rPr>
              <a:t> en </a:t>
            </a:r>
            <a:r>
              <a:rPr lang="de-DE" sz="1400" b="1" dirty="0" err="1">
                <a:solidFill>
                  <a:srgbClr val="FF0000"/>
                </a:solidFill>
              </a:rPr>
              <a:t>getData</a:t>
            </a:r>
            <a:r>
              <a:rPr lang="de-DE" sz="1400" b="1" dirty="0">
                <a:solidFill>
                  <a:srgbClr val="FF0000"/>
                </a:solidFill>
              </a:rPr>
              <a:t> Y ACTUALIZAR SI HACE FALTA </a:t>
            </a:r>
          </a:p>
        </p:txBody>
      </p:sp>
    </p:spTree>
    <p:extLst>
      <p:ext uri="{BB962C8B-B14F-4D97-AF65-F5344CB8AC3E}">
        <p14:creationId xmlns:p14="http://schemas.microsoft.com/office/powerpoint/2010/main" val="7347485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lNodes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 and </a:t>
            </a:r>
            <a:r>
              <a:rPr lang="en-GB" sz="3200" b="1" dirty="0" err="1">
                <a:solidFill>
                  <a:srgbClr val="339966"/>
                </a:solidFill>
                <a:uFillTx/>
              </a:rPr>
              <a:t>dataBindings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Data Map of Query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8153331" y="1154179"/>
            <a:ext cx="1744135" cy="2701517"/>
            <a:chOff x="9958647" y="157942"/>
            <a:chExt cx="1853741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50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5804280" y="1153059"/>
            <a:ext cx="1603236" cy="2194707"/>
            <a:chOff x="9958337" y="157942"/>
            <a:chExt cx="1854048" cy="2194707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337" y="78955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</a:t>
              </a:r>
              <a:r>
                <a:rPr lang="de-DE" sz="1200" b="1" dirty="0" err="1">
                  <a:uFillTx/>
                </a:rPr>
                <a:t>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337" y="104724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337" y="130526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8154534" y="4171413"/>
            <a:ext cx="1744134" cy="1157539"/>
            <a:chOff x="6968835" y="521661"/>
            <a:chExt cx="1853739" cy="1157539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1575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5" y="142150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377865" y="1148515"/>
            <a:ext cx="2312733" cy="5247497"/>
            <a:chOff x="9954513" y="157942"/>
            <a:chExt cx="1858595" cy="524749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4" name="Rechteck 283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7407248" y="1913523"/>
            <a:ext cx="747287" cy="27670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krümmter Verbinder 6"/>
          <p:cNvCxnSpPr>
            <a:cxnSpLocks/>
            <a:stCxn id="203" idx="3"/>
            <a:endCxn id="225" idx="1"/>
          </p:cNvCxnSpPr>
          <p:nvPr/>
        </p:nvCxnSpPr>
        <p:spPr>
          <a:xfrm>
            <a:off x="7407516" y="1664293"/>
            <a:ext cx="745815" cy="1120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449854" y="1394877"/>
            <a:ext cx="76765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Maps </a:t>
            </a:r>
            <a:r>
              <a:rPr lang="de-DE" sz="1200" dirty="0" err="1">
                <a:solidFill>
                  <a:srgbClr val="FF0000"/>
                </a:solidFill>
              </a:rPr>
              <a:t>to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82" name="Gruppieren 81"/>
          <p:cNvGrpSpPr/>
          <p:nvPr/>
        </p:nvGrpSpPr>
        <p:grpSpPr>
          <a:xfrm>
            <a:off x="3103759" y="1153862"/>
            <a:ext cx="1853739" cy="1402802"/>
            <a:chOff x="3485802" y="591996"/>
            <a:chExt cx="1853739" cy="1402802"/>
          </a:xfrm>
        </p:grpSpPr>
        <p:sp>
          <p:nvSpPr>
            <p:cNvPr id="83" name="Rechteck 82"/>
            <p:cNvSpPr>
              <a:spLocks/>
            </p:cNvSpPr>
            <p:nvPr/>
          </p:nvSpPr>
          <p:spPr>
            <a:xfrm>
              <a:off x="3485803" y="591996"/>
              <a:ext cx="1853738" cy="14028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p_value_relations</a:t>
              </a:r>
              <a:endParaRPr lang="de-DE" sz="1400" b="1" dirty="0">
                <a:uFillTx/>
              </a:endParaRPr>
            </a:p>
          </p:txBody>
        </p:sp>
        <p:sp>
          <p:nvSpPr>
            <p:cNvPr id="84" name="Rechteck 83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value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3485802" y="173710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  </a:t>
              </a:r>
              <a:r>
                <a:rPr lang="de-DE" sz="1200" dirty="0">
                  <a:uFillTx/>
                </a:rPr>
                <a:t>  …</a:t>
              </a:r>
            </a:p>
            <a:p>
              <a:endParaRPr lang="de-DE" sz="1200" dirty="0">
                <a:uFillTx/>
              </a:endParaRPr>
            </a:p>
          </p:txBody>
        </p:sp>
      </p:grp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943209D-B439-4F2D-A000-22D5B4C6BC97}"/>
              </a:ext>
            </a:extLst>
          </p:cNvPr>
          <p:cNvCxnSpPr>
            <a:stCxn id="85" idx="1"/>
            <a:endCxn id="279" idx="3"/>
          </p:cNvCxnSpPr>
          <p:nvPr/>
        </p:nvCxnSpPr>
        <p:spPr>
          <a:xfrm rot="10800000">
            <a:off x="2689698" y="1659750"/>
            <a:ext cx="414062" cy="2630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865903F-E060-4A63-A5BD-7453BA1BC8EF}"/>
              </a:ext>
            </a:extLst>
          </p:cNvPr>
          <p:cNvCxnSpPr>
            <a:stCxn id="86" idx="3"/>
            <a:endCxn id="203" idx="1"/>
          </p:cNvCxnSpPr>
          <p:nvPr/>
        </p:nvCxnSpPr>
        <p:spPr>
          <a:xfrm flipV="1">
            <a:off x="4957498" y="1664293"/>
            <a:ext cx="847051" cy="50785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149D288-0F02-4EB8-8C23-EEB55AB1AFC0}"/>
              </a:ext>
            </a:extLst>
          </p:cNvPr>
          <p:cNvCxnSpPr>
            <a:stCxn id="85" idx="3"/>
            <a:endCxn id="205" idx="1"/>
          </p:cNvCxnSpPr>
          <p:nvPr/>
        </p:nvCxnSpPr>
        <p:spPr>
          <a:xfrm flipV="1">
            <a:off x="4957498" y="1913523"/>
            <a:ext cx="846783" cy="92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hteck 206">
            <a:extLst>
              <a:ext uri="{FF2B5EF4-FFF2-40B4-BE49-F238E27FC236}">
                <a16:creationId xmlns:a16="http://schemas.microsoft.com/office/drawing/2014/main" id="{B287A521-13A2-4EC6-A07D-5CF8AAA66605}"/>
              </a:ext>
            </a:extLst>
          </p:cNvPr>
          <p:cNvSpPr>
            <a:spLocks/>
          </p:cNvSpPr>
          <p:nvPr/>
        </p:nvSpPr>
        <p:spPr>
          <a:xfrm>
            <a:off x="5804281" y="2565248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value_format</a:t>
            </a:r>
            <a:r>
              <a:rPr lang="de-DE" sz="1200" dirty="0">
                <a:uFillTx/>
              </a:rPr>
              <a:t>: </a:t>
            </a:r>
            <a:r>
              <a:rPr lang="de-DE" sz="1200" dirty="0" err="1"/>
              <a:t>Int</a:t>
            </a:r>
            <a:endParaRPr lang="de-DE" sz="1200" dirty="0">
              <a:uFillTx/>
            </a:endParaRPr>
          </a:p>
        </p:txBody>
      </p:sp>
      <p:sp>
        <p:nvSpPr>
          <p:cNvPr id="100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5803150" y="2814640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unit</a:t>
            </a:r>
            <a:r>
              <a:rPr lang="de-DE" sz="1200" dirty="0">
                <a:uFillTx/>
              </a:rPr>
              <a:t>: </a:t>
            </a:r>
            <a:r>
              <a:rPr lang="de-DE" sz="1200" dirty="0" err="1">
                <a:uFillTx/>
              </a:rPr>
              <a:t>Int</a:t>
            </a:r>
            <a:endParaRPr lang="de-DE" sz="1200" dirty="0">
              <a:uFillTx/>
            </a:endParaRPr>
          </a:p>
        </p:txBody>
      </p:sp>
      <p:grpSp>
        <p:nvGrpSpPr>
          <p:cNvPr id="101" name="Gruppieren 126">
            <a:extLst>
              <a:ext uri="{FF2B5EF4-FFF2-40B4-BE49-F238E27FC236}">
                <a16:creationId xmlns:a16="http://schemas.microsoft.com/office/drawing/2014/main" id="{BE91FFE7-FB98-467C-B3EA-755E5BF6D615}"/>
              </a:ext>
            </a:extLst>
          </p:cNvPr>
          <p:cNvGrpSpPr/>
          <p:nvPr/>
        </p:nvGrpSpPr>
        <p:grpSpPr>
          <a:xfrm>
            <a:off x="2945402" y="4381729"/>
            <a:ext cx="925583" cy="1915848"/>
            <a:chOff x="6968836" y="521661"/>
            <a:chExt cx="1853738" cy="191584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02" name="Rechteck 127">
              <a:extLst>
                <a:ext uri="{FF2B5EF4-FFF2-40B4-BE49-F238E27FC236}">
                  <a16:creationId xmlns:a16="http://schemas.microsoft.com/office/drawing/2014/main" id="{559987A2-7F20-4D38-B3DC-13CEFF71DB6B}"/>
                </a:ext>
              </a:extLst>
            </p:cNvPr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/>
                <a:t>n</a:t>
              </a:r>
              <a:r>
                <a:rPr lang="de-DE" sz="1400" b="1" dirty="0">
                  <a:uFillTx/>
                </a:rPr>
                <a:t>ame_0</a:t>
              </a:r>
            </a:p>
          </p:txBody>
        </p:sp>
        <p:sp>
          <p:nvSpPr>
            <p:cNvPr id="103" name="Rechteck 128">
              <a:extLst>
                <a:ext uri="{FF2B5EF4-FFF2-40B4-BE49-F238E27FC236}">
                  <a16:creationId xmlns:a16="http://schemas.microsoft.com/office/drawing/2014/main" id="{24AA7ADA-61F5-4A97-8CF4-DCCAD97C1E10}"/>
                </a:ext>
              </a:extLst>
            </p:cNvPr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>
                  <a:uFillTx/>
                </a:rPr>
                <a:t>DoState</a:t>
              </a:r>
              <a:endParaRPr lang="de-DE" sz="1200" dirty="0">
                <a:uFillTx/>
              </a:endParaRPr>
            </a:p>
          </p:txBody>
        </p:sp>
        <p:sp>
          <p:nvSpPr>
            <p:cNvPr id="104" name="Rechteck 129">
              <a:extLst>
                <a:ext uri="{FF2B5EF4-FFF2-40B4-BE49-F238E27FC236}">
                  <a16:creationId xmlns:a16="http://schemas.microsoft.com/office/drawing/2014/main" id="{7CD25E13-B4AA-4A24-9CC2-33D4F286B210}"/>
                </a:ext>
              </a:extLst>
            </p:cNvPr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AoState</a:t>
              </a:r>
              <a:endParaRPr lang="de-DE" sz="1200" dirty="0"/>
            </a:p>
          </p:txBody>
        </p:sp>
        <p:sp>
          <p:nvSpPr>
            <p:cNvPr id="105" name="Rechteck 130">
              <a:extLst>
                <a:ext uri="{FF2B5EF4-FFF2-40B4-BE49-F238E27FC236}">
                  <a16:creationId xmlns:a16="http://schemas.microsoft.com/office/drawing/2014/main" id="{A2B00586-9F09-4E4A-BC64-097DE7D5EFD2}"/>
                </a:ext>
              </a:extLst>
            </p:cNvPr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DiSens</a:t>
              </a:r>
              <a:endParaRPr lang="de-DE" sz="1200" dirty="0"/>
            </a:p>
          </p:txBody>
        </p:sp>
        <p:sp>
          <p:nvSpPr>
            <p:cNvPr id="106" name="Rechteck 131">
              <a:extLst>
                <a:ext uri="{FF2B5EF4-FFF2-40B4-BE49-F238E27FC236}">
                  <a16:creationId xmlns:a16="http://schemas.microsoft.com/office/drawing/2014/main" id="{4BCEEF13-390F-4136-A63E-FA36A3445B4C}"/>
                </a:ext>
              </a:extLst>
            </p:cNvPr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AiSens</a:t>
              </a:r>
              <a:endParaRPr lang="de-DE" sz="1200" dirty="0"/>
            </a:p>
          </p:txBody>
        </p:sp>
        <p:sp>
          <p:nvSpPr>
            <p:cNvPr id="107" name="Rechteck 132">
              <a:extLst>
                <a:ext uri="{FF2B5EF4-FFF2-40B4-BE49-F238E27FC236}">
                  <a16:creationId xmlns:a16="http://schemas.microsoft.com/office/drawing/2014/main" id="{C8F96B48-AA4D-4B45-8F75-73F08A12BC85}"/>
                </a:ext>
              </a:extLst>
            </p:cNvPr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AiValue</a:t>
              </a:r>
              <a:endParaRPr lang="de-DE" sz="1200" dirty="0"/>
            </a:p>
          </p:txBody>
        </p:sp>
        <p:sp>
          <p:nvSpPr>
            <p:cNvPr id="108" name="Rechteck 146">
              <a:extLst>
                <a:ext uri="{FF2B5EF4-FFF2-40B4-BE49-F238E27FC236}">
                  <a16:creationId xmlns:a16="http://schemas.microsoft.com/office/drawing/2014/main" id="{4411D2BE-8ED6-473F-99F1-EB432D0E594E}"/>
                </a:ext>
              </a:extLst>
            </p:cNvPr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AiTemp</a:t>
              </a:r>
              <a:endParaRPr lang="de-DE" sz="1200" dirty="0">
                <a:uFillTx/>
              </a:endParaRPr>
            </a:p>
          </p:txBody>
        </p:sp>
      </p:grp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662947C-8756-4627-8112-F904F79ED80A}"/>
              </a:ext>
            </a:extLst>
          </p:cNvPr>
          <p:cNvCxnSpPr>
            <a:stCxn id="208" idx="1"/>
            <a:endCxn id="102" idx="0"/>
          </p:cNvCxnSpPr>
          <p:nvPr/>
        </p:nvCxnSpPr>
        <p:spPr>
          <a:xfrm rot="10800000" flipV="1">
            <a:off x="3408194" y="2429229"/>
            <a:ext cx="2396086" cy="19525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5804281" y="3087106"/>
            <a:ext cx="1602968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uFillTx/>
              </a:rPr>
              <a:t>   </a:t>
            </a:r>
            <a:r>
              <a:rPr lang="de-DE" sz="1200" dirty="0">
                <a:uFillTx/>
              </a:rPr>
              <a:t>  …</a:t>
            </a:r>
          </a:p>
        </p:txBody>
      </p:sp>
      <p:sp>
        <p:nvSpPr>
          <p:cNvPr id="121" name="Rechteck 120"/>
          <p:cNvSpPr>
            <a:spLocks/>
          </p:cNvSpPr>
          <p:nvPr/>
        </p:nvSpPr>
        <p:spPr>
          <a:xfrm>
            <a:off x="7734787" y="287377"/>
            <a:ext cx="2373370" cy="4366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>
                <a:uFillTx/>
              </a:rPr>
              <a:t>not </a:t>
            </a:r>
            <a:r>
              <a:rPr lang="de-DE" sz="900" dirty="0" err="1">
                <a:uFillTx/>
              </a:rPr>
              <a:t>needed</a:t>
            </a:r>
            <a:r>
              <a:rPr lang="de-DE" sz="900" dirty="0">
                <a:uFillTx/>
              </a:rPr>
              <a:t> (Legato </a:t>
            </a:r>
            <a:r>
              <a:rPr lang="de-DE" sz="900" dirty="0" err="1">
                <a:uFillTx/>
              </a:rPr>
              <a:t>Graphic</a:t>
            </a:r>
            <a:r>
              <a:rPr lang="de-DE" sz="900" dirty="0">
                <a:uFillTx/>
              </a:rPr>
              <a:t> Designer </a:t>
            </a:r>
            <a:r>
              <a:rPr lang="de-DE" sz="900" dirty="0" err="1">
                <a:uFillTx/>
              </a:rPr>
              <a:t>fetches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current_values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automatically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with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the</a:t>
            </a:r>
            <a:r>
              <a:rPr lang="de-DE" sz="900" dirty="0">
                <a:uFillTx/>
              </a:rPr>
              <a:t> ID)</a:t>
            </a:r>
          </a:p>
        </p:txBody>
      </p:sp>
      <p:sp>
        <p:nvSpPr>
          <p:cNvPr id="31" name="Rechteck 30"/>
          <p:cNvSpPr/>
          <p:nvPr/>
        </p:nvSpPr>
        <p:spPr>
          <a:xfrm>
            <a:off x="276476" y="1030904"/>
            <a:ext cx="9831681" cy="5463177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feld 133"/>
          <p:cNvSpPr txBox="1"/>
          <p:nvPr/>
        </p:nvSpPr>
        <p:spPr>
          <a:xfrm>
            <a:off x="4195737" y="6507161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lNodes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74" name="Gruppieren 73"/>
          <p:cNvGrpSpPr/>
          <p:nvPr/>
        </p:nvGrpSpPr>
        <p:grpSpPr>
          <a:xfrm>
            <a:off x="5291472" y="3915229"/>
            <a:ext cx="1853738" cy="2177903"/>
            <a:chOff x="9958647" y="157946"/>
            <a:chExt cx="1853738" cy="217790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75" name="Rechteck 74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76" name="Rechteck 75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77" name="Rechteck 76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78" name="Rechteck 77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79" name="Rechteck 78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0" name="Rechteck 79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1" name="Rechteck 80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7" name="Rechteck 86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5" name="Gekrümmter Verbinder 4"/>
          <p:cNvCxnSpPr>
            <a:stCxn id="78" idx="1"/>
            <a:endCxn id="279" idx="3"/>
          </p:cNvCxnSpPr>
          <p:nvPr/>
        </p:nvCxnSpPr>
        <p:spPr>
          <a:xfrm rot="10800000">
            <a:off x="2689698" y="1659749"/>
            <a:ext cx="2601774" cy="3020234"/>
          </a:xfrm>
          <a:prstGeom prst="curvedConnector3">
            <a:avLst>
              <a:gd name="adj1" fmla="val 880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6039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pidNodes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PostgreSQL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A16F-1D04-4CC5-9AF4-E9C19D76A08D}"/>
              </a:ext>
            </a:extLst>
          </p:cNvPr>
          <p:cNvSpPr txBox="1"/>
          <p:nvPr/>
        </p:nvSpPr>
        <p:spPr>
          <a:xfrm>
            <a:off x="215046" y="1126808"/>
            <a:ext cx="11761907" cy="54476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 </a:t>
            </a:r>
            <a:r>
              <a:rPr lang="en-US" sz="2400" dirty="0"/>
              <a:t>Complex PostgreSQL query for all data:</a:t>
            </a:r>
          </a:p>
          <a:p>
            <a:endParaRPr lang="en-US" b="1" dirty="0"/>
          </a:p>
          <a:p>
            <a:pPr lvl="2"/>
            <a:r>
              <a:rPr lang="en-US" b="1" dirty="0"/>
              <a:t>SELECT</a:t>
            </a:r>
            <a:r>
              <a:rPr lang="en-US" dirty="0"/>
              <a:t> n.id, </a:t>
            </a:r>
            <a:r>
              <a:rPr lang="en-US" dirty="0" err="1"/>
              <a:t>n.node_level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nodeLevel</a:t>
            </a:r>
            <a:r>
              <a:rPr lang="en-US" dirty="0"/>
              <a:t>, </a:t>
            </a:r>
            <a:r>
              <a:rPr lang="en-US" dirty="0" err="1"/>
              <a:t>n.parent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parentId</a:t>
            </a:r>
            <a:r>
              <a:rPr lang="en-US" dirty="0"/>
              <a:t>, </a:t>
            </a:r>
            <a:r>
              <a:rPr lang="en-US" dirty="0" err="1"/>
              <a:t>n.short_name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shortName</a:t>
            </a:r>
            <a:r>
              <a:rPr lang="en-US" dirty="0"/>
              <a:t>, n.name_0 </a:t>
            </a:r>
            <a:r>
              <a:rPr lang="en-US" b="1" dirty="0"/>
              <a:t>AS</a:t>
            </a:r>
            <a:r>
              <a:rPr lang="en-US" dirty="0"/>
              <a:t> name, </a:t>
            </a:r>
            <a:r>
              <a:rPr lang="en-US" dirty="0" err="1"/>
              <a:t>n.attr_jsonb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details, </a:t>
            </a:r>
          </a:p>
          <a:p>
            <a:pPr lvl="2"/>
            <a:r>
              <a:rPr lang="en-US" dirty="0"/>
              <a:t>v.id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vId</a:t>
            </a:r>
            <a:r>
              <a:rPr lang="en-US" dirty="0"/>
              <a:t>, </a:t>
            </a:r>
            <a:r>
              <a:rPr lang="en-US" dirty="0" err="1"/>
              <a:t>v.is_instrument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isInstrument</a:t>
            </a:r>
            <a:r>
              <a:rPr lang="en-US" dirty="0"/>
              <a:t>, </a:t>
            </a:r>
            <a:r>
              <a:rPr lang="en-US" dirty="0" err="1"/>
              <a:t>v.shape_name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shapeName</a:t>
            </a:r>
            <a:r>
              <a:rPr lang="en-US" dirty="0"/>
              <a:t>, </a:t>
            </a:r>
            <a:r>
              <a:rPr lang="en-US" dirty="0" err="1"/>
              <a:t>v.pid_label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pidLabel</a:t>
            </a:r>
            <a:r>
              <a:rPr lang="en-US" dirty="0"/>
              <a:t>, </a:t>
            </a:r>
            <a:r>
              <a:rPr lang="en-US" dirty="0" err="1"/>
              <a:t>v.pid_function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pidFunction</a:t>
            </a:r>
            <a:r>
              <a:rPr lang="en-US" dirty="0"/>
              <a:t>, </a:t>
            </a:r>
            <a:r>
              <a:rPr lang="en-US" dirty="0" err="1"/>
              <a:t>v.pid_number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pidNumber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c.id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cValueId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t1.name_0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tValueType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t2.name_0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tValueFormat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u.unit_symbol_0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uUnitSymbol</a:t>
            </a:r>
            <a:r>
              <a:rPr lang="en-US" dirty="0"/>
              <a:t>, u.name_0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uName</a:t>
            </a:r>
            <a:r>
              <a:rPr lang="en-US" dirty="0"/>
              <a:t>, </a:t>
            </a:r>
            <a:r>
              <a:rPr lang="en-US" dirty="0" err="1"/>
              <a:t>u.factor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uFactor</a:t>
            </a:r>
            <a:endParaRPr lang="en-US" dirty="0"/>
          </a:p>
          <a:p>
            <a:pPr lvl="2"/>
            <a:r>
              <a:rPr lang="en-US" b="1" dirty="0"/>
              <a:t>FROM</a:t>
            </a:r>
            <a:r>
              <a:rPr lang="en-US" dirty="0"/>
              <a:t> </a:t>
            </a:r>
            <a:r>
              <a:rPr lang="en-US" dirty="0" err="1"/>
              <a:t>sapient_owner.l_nodes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n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sapient_owner.prj_prc_visu_vertices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v </a:t>
            </a:r>
            <a:r>
              <a:rPr lang="en-US" b="1" dirty="0"/>
              <a:t>ON</a:t>
            </a:r>
            <a:r>
              <a:rPr lang="en-US" dirty="0"/>
              <a:t> n.id = </a:t>
            </a:r>
            <a:r>
              <a:rPr lang="en-US" dirty="0" err="1"/>
              <a:t>v.node</a:t>
            </a:r>
            <a:endParaRPr lang="en-US" dirty="0"/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sapient_owner.p_value_relations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r </a:t>
            </a:r>
            <a:r>
              <a:rPr lang="en-US" b="1" dirty="0"/>
              <a:t>ON</a:t>
            </a:r>
            <a:r>
              <a:rPr lang="en-US" dirty="0"/>
              <a:t> n.id = </a:t>
            </a:r>
            <a:r>
              <a:rPr lang="en-US" dirty="0" err="1"/>
              <a:t>r.node</a:t>
            </a:r>
            <a:endParaRPr lang="en-US" dirty="0"/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sapient_owner.p_values_config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c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r.value</a:t>
            </a:r>
            <a:r>
              <a:rPr lang="en-US" dirty="0"/>
              <a:t> = c.id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t1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c.value_type</a:t>
            </a:r>
            <a:r>
              <a:rPr lang="en-US" dirty="0"/>
              <a:t> = t1.id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t2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c.value_format</a:t>
            </a:r>
            <a:r>
              <a:rPr lang="en-US" dirty="0"/>
              <a:t> = t2.id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sapient_owner.sys_units</a:t>
            </a:r>
            <a:r>
              <a:rPr lang="en-US" dirty="0"/>
              <a:t> AS u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c.unit</a:t>
            </a:r>
            <a:r>
              <a:rPr lang="en-US" dirty="0"/>
              <a:t> = u.id</a:t>
            </a:r>
          </a:p>
          <a:p>
            <a:pPr lvl="2"/>
            <a:r>
              <a:rPr lang="en-US" b="1" dirty="0"/>
              <a:t>WHERE</a:t>
            </a:r>
            <a:r>
              <a:rPr lang="en-US" dirty="0"/>
              <a:t> n.id &gt;= 21691 </a:t>
            </a:r>
            <a:r>
              <a:rPr lang="en-US" b="1" dirty="0"/>
              <a:t>AND</a:t>
            </a:r>
            <a:r>
              <a:rPr lang="en-US" dirty="0"/>
              <a:t> n.id &lt;= 21747</a:t>
            </a:r>
          </a:p>
          <a:p>
            <a:pPr lvl="2"/>
            <a:r>
              <a:rPr lang="en-US" b="1" dirty="0"/>
              <a:t>ORDER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n.id </a:t>
            </a:r>
            <a:r>
              <a:rPr lang="en-US" b="1" dirty="0"/>
              <a:t>ASC</a:t>
            </a:r>
          </a:p>
        </p:txBody>
      </p:sp>
    </p:spTree>
    <p:extLst>
      <p:ext uri="{BB962C8B-B14F-4D97-AF65-F5344CB8AC3E}">
        <p14:creationId xmlns:p14="http://schemas.microsoft.com/office/powerpoint/2010/main" val="38507823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Problem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SQL- Query: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Complex SQL Query with LEFT JOIN not possible with </a:t>
            </a:r>
            <a:r>
              <a:rPr lang="en-GB" sz="1900" dirty="0" err="1">
                <a:uFillTx/>
              </a:rPr>
              <a:t>getRecords</a:t>
            </a:r>
            <a:r>
              <a:rPr lang="en-GB" sz="1900" dirty="0">
                <a:uFillTx/>
              </a:rPr>
              <a:t> options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Workaround with </a:t>
            </a:r>
            <a:r>
              <a:rPr lang="en-GB" sz="2000" dirty="0" err="1">
                <a:uFillTx/>
              </a:rPr>
              <a:t>javascript</a:t>
            </a:r>
            <a:r>
              <a:rPr lang="en-GB" sz="2000" dirty="0">
                <a:uFillTx/>
              </a:rPr>
              <a:t>: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2 distinct queries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Left Join Function in </a:t>
            </a:r>
            <a:r>
              <a:rPr lang="en-GB" sz="1600" dirty="0" err="1">
                <a:uFillTx/>
              </a:rPr>
              <a:t>javascript</a:t>
            </a:r>
            <a:r>
              <a:rPr lang="en-GB" sz="1600" dirty="0">
                <a:uFillTx/>
              </a:rPr>
              <a:t> on common attribute.</a:t>
            </a:r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74" y="1664997"/>
            <a:ext cx="4322197" cy="2424528"/>
          </a:xfrm>
          <a:prstGeom prst="rect">
            <a:avLst/>
          </a:prstGeom>
        </p:spPr>
      </p:pic>
      <p:sp>
        <p:nvSpPr>
          <p:cNvPr id="8" name="Rechteck 7"/>
          <p:cNvSpPr>
            <a:spLocks/>
          </p:cNvSpPr>
          <p:nvPr/>
        </p:nvSpPr>
        <p:spPr>
          <a:xfrm>
            <a:off x="9898664" y="3434632"/>
            <a:ext cx="2083733" cy="2596574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  <a:uFillTx/>
              </a:rPr>
              <a:t>l_nodes</a:t>
            </a:r>
            <a:endParaRPr lang="de-DE" dirty="0">
              <a:solidFill>
                <a:srgbClr val="FF0000"/>
              </a:solidFill>
              <a:uFillTx/>
            </a:endParaRPr>
          </a:p>
        </p:txBody>
      </p:sp>
      <p:sp>
        <p:nvSpPr>
          <p:cNvPr id="10" name="Textfeld 9"/>
          <p:cNvSpPr txBox="1">
            <a:spLocks/>
          </p:cNvSpPr>
          <p:nvPr/>
        </p:nvSpPr>
        <p:spPr>
          <a:xfrm>
            <a:off x="9014755" y="6284844"/>
            <a:ext cx="214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uFillTx/>
              </a:rPr>
              <a:t>LEFT</a:t>
            </a:r>
            <a:r>
              <a:rPr lang="de-DE" sz="1400" dirty="0">
                <a:uFillTx/>
              </a:rPr>
              <a:t> </a:t>
            </a:r>
            <a:r>
              <a:rPr lang="de-DE" sz="1400" b="1" dirty="0">
                <a:uFillTx/>
              </a:rPr>
              <a:t>JOIN</a:t>
            </a:r>
            <a:r>
              <a:rPr lang="de-DE" sz="1400" dirty="0">
                <a:uFillTx/>
              </a:rPr>
              <a:t> </a:t>
            </a:r>
          </a:p>
          <a:p>
            <a:pPr algn="ctr"/>
            <a:r>
              <a:rPr lang="de-DE" sz="1400" b="1" dirty="0">
                <a:uFillTx/>
              </a:rPr>
              <a:t>ON</a:t>
            </a:r>
            <a:r>
              <a:rPr lang="de-DE" sz="1400" dirty="0">
                <a:uFillTx/>
              </a:rPr>
              <a:t>  tree.id = </a:t>
            </a:r>
            <a:r>
              <a:rPr lang="de-DE" sz="1400" dirty="0" err="1">
                <a:uFillTx/>
              </a:rPr>
              <a:t>vertex.node</a:t>
            </a:r>
            <a:endParaRPr lang="de-DE" sz="1400" dirty="0">
              <a:uFillTx/>
            </a:endParaRPr>
          </a:p>
        </p:txBody>
      </p:sp>
      <p:sp>
        <p:nvSpPr>
          <p:cNvPr id="11" name="Rechteck 10"/>
          <p:cNvSpPr>
            <a:spLocks/>
          </p:cNvSpPr>
          <p:nvPr/>
        </p:nvSpPr>
        <p:spPr>
          <a:xfrm>
            <a:off x="8072512" y="3815614"/>
            <a:ext cx="3909883" cy="2007777"/>
          </a:xfrm>
          <a:prstGeom prst="rect">
            <a:avLst/>
          </a:prstGeom>
          <a:solidFill>
            <a:srgbClr val="00B050">
              <a:alpha val="3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B050"/>
                </a:solidFill>
                <a:uFillTx/>
              </a:rPr>
              <a:t>Wanted</a:t>
            </a:r>
            <a:r>
              <a:rPr lang="de-DE" dirty="0">
                <a:solidFill>
                  <a:srgbClr val="00B050"/>
                </a:solidFill>
                <a:uFillTx/>
              </a:rPr>
              <a:t> Query Data</a:t>
            </a:r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</p:txBody>
      </p:sp>
      <p:sp>
        <p:nvSpPr>
          <p:cNvPr id="4" name="Pfeil nach unten 3"/>
          <p:cNvSpPr>
            <a:spLocks/>
          </p:cNvSpPr>
          <p:nvPr/>
        </p:nvSpPr>
        <p:spPr>
          <a:xfrm>
            <a:off x="9912415" y="5719478"/>
            <a:ext cx="159440" cy="50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7" name="Rechteck 6"/>
          <p:cNvSpPr>
            <a:spLocks/>
          </p:cNvSpPr>
          <p:nvPr/>
        </p:nvSpPr>
        <p:spPr>
          <a:xfrm>
            <a:off x="8072512" y="4174416"/>
            <a:ext cx="2014584" cy="1648975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FF"/>
                </a:solidFill>
                <a:uFillTx/>
              </a:rPr>
              <a:t>visu_vertices</a:t>
            </a:r>
            <a:endParaRPr lang="de-DE" dirty="0">
              <a:solidFill>
                <a:srgbClr val="0000FF"/>
              </a:solidFill>
              <a:uFillTx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8326581" y="1010194"/>
            <a:ext cx="1853738" cy="2177903"/>
            <a:chOff x="9958647" y="157946"/>
            <a:chExt cx="1853738" cy="2177903"/>
          </a:xfrm>
        </p:grpSpPr>
        <p:sp>
          <p:nvSpPr>
            <p:cNvPr id="13" name="Rechteck 12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14" name="Rechteck 13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" name="Rechteck 14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6" name="Rechteck 15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17" name="Rechteck 16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8" name="Rechteck 17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9" name="Rechteck 18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0" name="Rechteck 19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5221753" y="1263832"/>
            <a:ext cx="2587709" cy="5247497"/>
            <a:chOff x="9954513" y="157942"/>
            <a:chExt cx="1858595" cy="5247497"/>
          </a:xfrm>
        </p:grpSpPr>
        <p:sp>
          <p:nvSpPr>
            <p:cNvPr id="22" name="Rechteck 21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3" name="Rechteck 2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4" name="Rechteck 23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5" name="Rechteck 24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6" name="Rechteck 25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" name="Rechteck 26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" name="Rechteck 27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" name="Rechteck 28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" name="Rechteck 29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1" name="Rechteck 30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2" name="Rechteck 31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33" name="Rechteck 32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4" name="Rechteck 33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5" name="Rechteck 34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6" name="Rechteck 35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7" name="Rechteck 36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8" name="Rechteck 37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9" name="Rechteck 38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40" name="Rechteck 39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1" name="Rechteck 40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42" name="Gewinkelter Verbinder 99"/>
          <p:cNvCxnSpPr>
            <a:stCxn id="16" idx="1"/>
            <a:endCxn id="23" idx="3"/>
          </p:cNvCxnSpPr>
          <p:nvPr/>
        </p:nvCxnSpPr>
        <p:spPr>
          <a:xfrm rot="10800000" flipV="1">
            <a:off x="7808457" y="1774948"/>
            <a:ext cx="518125" cy="1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feil nach unten 42"/>
          <p:cNvSpPr>
            <a:spLocks/>
          </p:cNvSpPr>
          <p:nvPr/>
        </p:nvSpPr>
        <p:spPr>
          <a:xfrm>
            <a:off x="2144684" y="5048141"/>
            <a:ext cx="274320" cy="377966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274955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pid</a:t>
            </a:r>
            <a:r>
              <a:rPr lang="en-GB" sz="3200" b="1" dirty="0" err="1">
                <a:solidFill>
                  <a:srgbClr val="339966"/>
                </a:solidFill>
              </a:rPr>
              <a:t>Connections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Data Map of Query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10" name="Gruppieren 109"/>
          <p:cNvGrpSpPr/>
          <p:nvPr/>
        </p:nvGrpSpPr>
        <p:grpSpPr>
          <a:xfrm>
            <a:off x="3027976" y="1490663"/>
            <a:ext cx="2312733" cy="5247497"/>
            <a:chOff x="9954513" y="157942"/>
            <a:chExt cx="1858595" cy="524749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1" name="Rechteck 110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112" name="Rechteck 111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3" name="Rechteck 112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4" name="Rechteck 113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5" name="Rechteck 114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6" name="Rechteck 115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8" name="Rechteck 117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119" name="Rechteck 118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0" name="Rechteck 11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4" name="Rechteck 123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131" name="Rechteck 130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2" name="Rechteck 131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5" name="Rechteck 134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136" name="Rechteck 135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7" name="Rechteck 136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8" name="Rechteck 137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9" name="Rechteck 138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40" name="Rechteck 139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41" name="Gruppieren 140"/>
          <p:cNvGrpSpPr/>
          <p:nvPr/>
        </p:nvGrpSpPr>
        <p:grpSpPr>
          <a:xfrm>
            <a:off x="6408298" y="1490663"/>
            <a:ext cx="1858824" cy="2671893"/>
            <a:chOff x="3480717" y="591995"/>
            <a:chExt cx="1858824" cy="267189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42" name="Rechteck 141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143" name="Rechteck 142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44" name="Rechteck 143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5" name="Rechteck 144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6" name="Rechteck 145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8" name="Rechteck 147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9" name="Rechteck 148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50" name="Rechteck 149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1" name="Rechteck 150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2" name="Rechteck 151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153" name="Gewinkelter Verbinder 99"/>
          <p:cNvCxnSpPr>
            <a:stCxn id="145" idx="1"/>
            <a:endCxn id="112" idx="3"/>
          </p:cNvCxnSpPr>
          <p:nvPr/>
        </p:nvCxnSpPr>
        <p:spPr>
          <a:xfrm rot="10800000">
            <a:off x="5339810" y="2001898"/>
            <a:ext cx="1073575" cy="5070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winkelter Verbinder 99"/>
          <p:cNvCxnSpPr>
            <a:stCxn id="144" idx="1"/>
            <a:endCxn id="112" idx="3"/>
          </p:cNvCxnSpPr>
          <p:nvPr/>
        </p:nvCxnSpPr>
        <p:spPr>
          <a:xfrm rot="10800000">
            <a:off x="5339810" y="2001898"/>
            <a:ext cx="1073575" cy="25769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 161"/>
          <p:cNvSpPr/>
          <p:nvPr/>
        </p:nvSpPr>
        <p:spPr>
          <a:xfrm>
            <a:off x="6315565" y="1422953"/>
            <a:ext cx="2078942" cy="287137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Textfeld 162"/>
          <p:cNvSpPr txBox="1"/>
          <p:nvPr/>
        </p:nvSpPr>
        <p:spPr>
          <a:xfrm>
            <a:off x="6181079" y="4294333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pidConnections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0" name="Textfeld 39"/>
          <p:cNvSpPr txBox="1"/>
          <p:nvPr/>
        </p:nvSpPr>
        <p:spPr>
          <a:xfrm rot="19742931">
            <a:off x="3369707" y="3713430"/>
            <a:ext cx="345661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UPDATE FOR ACTUAL QUERY 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7680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pidConnections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PostgreSQL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A16F-1D04-4CC5-9AF4-E9C19D76A08D}"/>
              </a:ext>
            </a:extLst>
          </p:cNvPr>
          <p:cNvSpPr txBox="1"/>
          <p:nvPr/>
        </p:nvSpPr>
        <p:spPr>
          <a:xfrm>
            <a:off x="215046" y="1126808"/>
            <a:ext cx="11761907" cy="461664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 </a:t>
            </a:r>
            <a:r>
              <a:rPr lang="en-US" sz="2400" dirty="0"/>
              <a:t>Complex PostgreSQL query for all data:</a:t>
            </a:r>
          </a:p>
          <a:p>
            <a:endParaRPr lang="en-US" b="1" dirty="0"/>
          </a:p>
          <a:p>
            <a:pPr lvl="2"/>
            <a:r>
              <a:rPr lang="en-US" b="1" dirty="0"/>
              <a:t>SELECT</a:t>
            </a:r>
            <a:r>
              <a:rPr lang="en-US" dirty="0"/>
              <a:t> f.id, f.node0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sourceId</a:t>
            </a:r>
            <a:r>
              <a:rPr lang="en-US" dirty="0"/>
              <a:t>, f.node1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targetId</a:t>
            </a:r>
            <a:r>
              <a:rPr lang="en-US" dirty="0"/>
              <a:t>, f.port0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sourcePort</a:t>
            </a:r>
            <a:r>
              <a:rPr lang="en-US" dirty="0"/>
              <a:t>, f.port1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targetPort</a:t>
            </a:r>
            <a:r>
              <a:rPr lang="en-US" dirty="0"/>
              <a:t>, </a:t>
            </a:r>
            <a:r>
              <a:rPr lang="en-US" dirty="0" err="1"/>
              <a:t>f.is_continuous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isContinuous</a:t>
            </a:r>
            <a:r>
              <a:rPr lang="en-US" dirty="0"/>
              <a:t>, </a:t>
            </a:r>
            <a:r>
              <a:rPr lang="en-US" dirty="0" err="1"/>
              <a:t>f.flow_type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flowType</a:t>
            </a:r>
            <a:r>
              <a:rPr lang="en-US" dirty="0"/>
              <a:t>,</a:t>
            </a:r>
          </a:p>
          <a:p>
            <a:pPr lvl="2"/>
            <a:r>
              <a:rPr lang="en-US" dirty="0" err="1"/>
              <a:t>p.symbol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pProduct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c.id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cValueId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t1.name_0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tValueType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t2.name_0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tValueFormat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u.unit_symbol_0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uUnitSymbol</a:t>
            </a:r>
            <a:r>
              <a:rPr lang="en-US" dirty="0"/>
              <a:t>, u.name_0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uName</a:t>
            </a:r>
            <a:r>
              <a:rPr lang="en-US" dirty="0"/>
              <a:t>, </a:t>
            </a:r>
            <a:r>
              <a:rPr lang="en-US" dirty="0" err="1"/>
              <a:t>u.factor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uFactor</a:t>
            </a:r>
            <a:endParaRPr lang="en-US" dirty="0"/>
          </a:p>
          <a:p>
            <a:pPr lvl="2"/>
            <a:r>
              <a:rPr lang="en-US" b="1" dirty="0"/>
              <a:t>FROM</a:t>
            </a:r>
            <a:r>
              <a:rPr lang="en-US" dirty="0"/>
              <a:t> </a:t>
            </a:r>
            <a:r>
              <a:rPr lang="en-US" dirty="0" err="1"/>
              <a:t>sapient_owner.prj_prc_pro_flows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f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sapient_owner.pro_products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p </a:t>
            </a:r>
            <a:r>
              <a:rPr lang="en-US" b="1" dirty="0"/>
              <a:t>ON</a:t>
            </a:r>
            <a:r>
              <a:rPr lang="en-US" dirty="0"/>
              <a:t> f.id = p.id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sapient_owner.p_values_config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c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f.rate_value</a:t>
            </a:r>
            <a:r>
              <a:rPr lang="en-US" dirty="0"/>
              <a:t> = c.id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t1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c.value_type</a:t>
            </a:r>
            <a:r>
              <a:rPr lang="en-US" dirty="0"/>
              <a:t> = t1.id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t2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c.value_format</a:t>
            </a:r>
            <a:r>
              <a:rPr lang="en-US" dirty="0"/>
              <a:t> = t2.id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sapient_owner.sys_units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u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c.unit</a:t>
            </a:r>
            <a:r>
              <a:rPr lang="en-US" dirty="0"/>
              <a:t> = u.id</a:t>
            </a:r>
          </a:p>
          <a:p>
            <a:pPr lvl="2"/>
            <a:r>
              <a:rPr lang="en-US" b="1" dirty="0"/>
              <a:t>ORDER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f.id </a:t>
            </a:r>
            <a:r>
              <a:rPr lang="en-US" b="1" dirty="0"/>
              <a:t>ASC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81188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visuVertices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PostgreSQL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A16F-1D04-4CC5-9AF4-E9C19D76A08D}"/>
              </a:ext>
            </a:extLst>
          </p:cNvPr>
          <p:cNvSpPr txBox="1"/>
          <p:nvPr/>
        </p:nvSpPr>
        <p:spPr>
          <a:xfrm>
            <a:off x="550030" y="1778011"/>
            <a:ext cx="11407820" cy="452431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 </a:t>
            </a:r>
            <a:r>
              <a:rPr lang="en-US" sz="2400" dirty="0"/>
              <a:t>Query all flows:</a:t>
            </a:r>
          </a:p>
          <a:p>
            <a:endParaRPr lang="en-US" b="1" dirty="0"/>
          </a:p>
          <a:p>
            <a:pPr lvl="2"/>
            <a:r>
              <a:rPr lang="en-US" b="1" dirty="0"/>
              <a:t>SELECT</a:t>
            </a:r>
            <a:r>
              <a:rPr lang="en-US" dirty="0"/>
              <a:t> * </a:t>
            </a:r>
            <a:r>
              <a:rPr lang="en-US" b="1" dirty="0"/>
              <a:t>FROM</a:t>
            </a:r>
            <a:r>
              <a:rPr lang="en-US" dirty="0"/>
              <a:t> </a:t>
            </a:r>
            <a:r>
              <a:rPr lang="en-US" dirty="0" err="1"/>
              <a:t>sapient_owner.prj_prc_pro_flows</a:t>
            </a:r>
            <a:endParaRPr lang="en-US" dirty="0"/>
          </a:p>
          <a:p>
            <a:pPr lvl="2"/>
            <a:r>
              <a:rPr lang="en-US" b="1" dirty="0"/>
              <a:t>[ORDER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id </a:t>
            </a:r>
            <a:r>
              <a:rPr lang="en-US" b="1" dirty="0"/>
              <a:t>ASC]</a:t>
            </a:r>
          </a:p>
          <a:p>
            <a:endParaRPr lang="en-US" b="1" dirty="0"/>
          </a:p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Then in </a:t>
            </a:r>
            <a:r>
              <a:rPr lang="en-US" sz="2400" dirty="0" err="1"/>
              <a:t>mapConnectionsToShapes</a:t>
            </a:r>
            <a:r>
              <a:rPr lang="en-US" sz="2400" dirty="0"/>
              <a:t>():</a:t>
            </a:r>
          </a:p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457200" indent="-457200">
              <a:buClr>
                <a:schemeClr val="accent4"/>
              </a:buClr>
              <a:buFont typeface="+mj-lt"/>
              <a:buAutoNum type="arabicPeriod"/>
            </a:pPr>
            <a:r>
              <a:rPr lang="en-US" b="1" dirty="0"/>
              <a:t>Filter</a:t>
            </a:r>
            <a:r>
              <a:rPr lang="en-US" dirty="0"/>
              <a:t>:</a:t>
            </a:r>
          </a:p>
          <a:p>
            <a:pPr marL="914400" lvl="1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keep connections only if both target and id found in filtered vertices</a:t>
            </a:r>
          </a:p>
          <a:p>
            <a:pPr marL="457200" indent="-457200">
              <a:buClr>
                <a:schemeClr val="accent4"/>
              </a:buClr>
              <a:buFont typeface="+mj-lt"/>
              <a:buAutoNum type="arabicPeriod"/>
            </a:pPr>
            <a:r>
              <a:rPr lang="en-US" b="1" dirty="0"/>
              <a:t>Simplify</a:t>
            </a:r>
            <a:r>
              <a:rPr lang="en-US" dirty="0"/>
              <a:t>:</a:t>
            </a:r>
          </a:p>
          <a:p>
            <a:pPr marL="914400" lvl="1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Clear waypoints/</a:t>
            </a:r>
            <a:r>
              <a:rPr lang="en-US" dirty="0" err="1"/>
              <a:t>wayports</a:t>
            </a:r>
            <a:r>
              <a:rPr lang="en-US" dirty="0"/>
              <a:t> of edges (ex. shape1 --&gt; group1 --&gt; group2 --&gt; shape2 simplified to shape1 --&gt; shape1)</a:t>
            </a:r>
          </a:p>
          <a:p>
            <a:pPr marL="457200" indent="-457200">
              <a:buClr>
                <a:schemeClr val="accent4"/>
              </a:buClr>
              <a:buFont typeface="+mj-lt"/>
              <a:buAutoNum type="arabicPeriod"/>
            </a:pPr>
            <a:r>
              <a:rPr lang="en-US" b="1" dirty="0"/>
              <a:t>Map to shapes</a:t>
            </a:r>
            <a:r>
              <a:rPr lang="en-US" dirty="0"/>
              <a:t>:</a:t>
            </a:r>
          </a:p>
          <a:p>
            <a:pPr marL="914400" lvl="1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set </a:t>
            </a:r>
            <a:r>
              <a:rPr lang="en-US" dirty="0" err="1"/>
              <a:t>shapeName</a:t>
            </a:r>
            <a:r>
              <a:rPr lang="en-US" dirty="0"/>
              <a:t> property and map to corresponding edge shape in </a:t>
            </a:r>
            <a:r>
              <a:rPr lang="en-US" dirty="0" err="1"/>
              <a:t>pid</a:t>
            </a:r>
            <a:r>
              <a:rPr lang="en-US" dirty="0"/>
              <a:t> shapes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549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3463</TotalTime>
  <Words>10732</Words>
  <Application>Microsoft Office PowerPoint</Application>
  <PresentationFormat>Widescreen</PresentationFormat>
  <Paragraphs>2479</Paragraphs>
  <Slides>136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2" baseType="lpstr">
      <vt:lpstr>Arial</vt:lpstr>
      <vt:lpstr>Calibri</vt:lpstr>
      <vt:lpstr>Calibri Light</vt:lpstr>
      <vt:lpstr>Cambria Math</vt:lpstr>
      <vt:lpstr>Wingdings</vt:lpstr>
      <vt:lpstr>Office Theme</vt:lpstr>
      <vt:lpstr>Dynamic Generation of Modular Industrial Plant Visualizations</vt:lpstr>
      <vt:lpstr>Task Backlog – Overview Overview of tasks: Week 9</vt:lpstr>
      <vt:lpstr>Task Backlog – Overview Overview of tasks: Week 9</vt:lpstr>
      <vt:lpstr>P&amp;ID Shapes Library Weekly Sprint 9</vt:lpstr>
      <vt:lpstr>Task Backlog – Overview Overview of tasks: Week 9</vt:lpstr>
      <vt:lpstr>Testing Boardlet Weekly Sprint 9</vt:lpstr>
      <vt:lpstr>Task Backlog – Overview Overview of tasks: Week 9</vt:lpstr>
      <vt:lpstr>Sapient Boardlet Weekly Sprint 9</vt:lpstr>
      <vt:lpstr>3.4.8 – Vertex Layout Algorithm Concept</vt:lpstr>
      <vt:lpstr>3.4.8 – Vertex Layout Algorithm Concept</vt:lpstr>
      <vt:lpstr>3.4.8 – Vertex Layout Algorithm Concept</vt:lpstr>
      <vt:lpstr>Issues and challenges Weekly Sprint 9</vt:lpstr>
      <vt:lpstr>Dynamic Generation of Modular Industrial Plant Visualizations</vt:lpstr>
      <vt:lpstr>Task Backlog – Overview Overview of tasks: Week 10 </vt:lpstr>
      <vt:lpstr>Task Backlog – Overview Overview of tasks: Week 10 </vt:lpstr>
      <vt:lpstr>Testing Boardlet Weekly Sprint 10</vt:lpstr>
      <vt:lpstr>Task Backlog – Overview Overview of tasks: Week 10 </vt:lpstr>
      <vt:lpstr>Sapient Boardlet Weekly Sprint 10</vt:lpstr>
      <vt:lpstr>3.4.8 – Vertex Layout Algorithm Concept</vt:lpstr>
      <vt:lpstr>3.4.8 – Vertex Layout Algorithm Concept</vt:lpstr>
      <vt:lpstr>Issues and challenges Weekly Sprint 10</vt:lpstr>
      <vt:lpstr>Next Sprint – ToDos Weekly Sprint 10</vt:lpstr>
      <vt:lpstr>Project – Overview Overview of tasks: Week 10</vt:lpstr>
      <vt:lpstr>Dynamic Generation of Modular Industrial Plant Visualizations</vt:lpstr>
      <vt:lpstr>Task Backlog – Overview Overview of tasks: Week 11 </vt:lpstr>
      <vt:lpstr>Task Backlog – Overview Overview of tasks: Week 10 </vt:lpstr>
      <vt:lpstr>Sapient Boardlet Weekly Sprint 10</vt:lpstr>
      <vt:lpstr>P&amp;ID Viewer - Dashboard</vt:lpstr>
      <vt:lpstr>Database Queries Overview: Data Map</vt:lpstr>
      <vt:lpstr>Database Queries Nodes Query - Problem</vt:lpstr>
      <vt:lpstr>Database Queries Nodes Query - Solution</vt:lpstr>
      <vt:lpstr>Database Queries Nodes Query - Solution</vt:lpstr>
      <vt:lpstr>Database Queries Connections Query</vt:lpstr>
      <vt:lpstr>Nodes buildHierarchy()</vt:lpstr>
      <vt:lpstr>Nodes traverseAndSort()</vt:lpstr>
      <vt:lpstr>Connections mapConnectionsToShapes()</vt:lpstr>
      <vt:lpstr>vertexPlacement() Concept</vt:lpstr>
      <vt:lpstr>vertexPlacement() 3 – placeVertices()</vt:lpstr>
      <vt:lpstr>vertexPlacement() Family Tree Analogy - Terminology</vt:lpstr>
      <vt:lpstr>Vertex Placement Constraints</vt:lpstr>
      <vt:lpstr>Vertex Positioning Rules</vt:lpstr>
      <vt:lpstr>vertexPlacement() Algorithm Overview</vt:lpstr>
      <vt:lpstr>Data Bindings Overview</vt:lpstr>
      <vt:lpstr>Next Sprint – ToDos Weekly Sprint 10</vt:lpstr>
      <vt:lpstr>Project – Overview Overview of tasks: Week 10</vt:lpstr>
      <vt:lpstr>Dynamic Generation of Modular Industrial Plant Visualizations</vt:lpstr>
      <vt:lpstr>Task Backlog – Overview Overview of tasks: Week 11 </vt:lpstr>
      <vt:lpstr>Task Backlog – Overview Overview of tasks: Week 10 </vt:lpstr>
      <vt:lpstr>Sapient Boardlet Weekly Sprint 10</vt:lpstr>
      <vt:lpstr>P&amp;ID Viewer - Dashboard</vt:lpstr>
      <vt:lpstr>Database Queries Overview: Data Map</vt:lpstr>
      <vt:lpstr>Database Queries Nodes Query - Problem</vt:lpstr>
      <vt:lpstr>Database Queries Nodes Query - Solution</vt:lpstr>
      <vt:lpstr>Database Queries Nodes Query - Solution</vt:lpstr>
      <vt:lpstr>Database Queries Connections Query</vt:lpstr>
      <vt:lpstr>Nodes buildHierarchy()</vt:lpstr>
      <vt:lpstr>Nodes traverseAndSort()</vt:lpstr>
      <vt:lpstr>Vertex Placement Constraints</vt:lpstr>
      <vt:lpstr>Vertex Positioning Rules</vt:lpstr>
      <vt:lpstr>vertexPlacement() Example: </vt:lpstr>
      <vt:lpstr>Data Bindings Overview</vt:lpstr>
      <vt:lpstr>Previous Sprint – ToDos Weekly Sprint 10</vt:lpstr>
      <vt:lpstr>Next Sprint – ToDos Weekly Sprint 10</vt:lpstr>
      <vt:lpstr>Project – Overview Overview of tasks: Week 10</vt:lpstr>
      <vt:lpstr>vertexPlacement() Example: </vt:lpstr>
      <vt:lpstr>Dynamic Generation of Modular Industrial Plant Visualizations</vt:lpstr>
      <vt:lpstr>P&amp;ID Viewer - Dashboard</vt:lpstr>
      <vt:lpstr>Sapient Boardlet Weekly Sprint 14</vt:lpstr>
      <vt:lpstr>Boardlet Design Updates &amp; Fixes</vt:lpstr>
      <vt:lpstr>Data Bindings Overview</vt:lpstr>
      <vt:lpstr>Queries for Current Values Overview: Data Map</vt:lpstr>
      <vt:lpstr>Database Queries Nodes Query - Problem</vt:lpstr>
      <vt:lpstr>Vertex Placement Algorithm Overview </vt:lpstr>
      <vt:lpstr>1. Simplification of Edges Overview</vt:lpstr>
      <vt:lpstr>Line Jumps Example: </vt:lpstr>
      <vt:lpstr>2. Constraint Specification Overview</vt:lpstr>
      <vt:lpstr>3. Vertex Placement Concept</vt:lpstr>
      <vt:lpstr>3.1 Placement Logic Example: </vt:lpstr>
      <vt:lpstr>3.2 packBlocks() Overview </vt:lpstr>
      <vt:lpstr>3.2 packBlocks() Sort Order Options </vt:lpstr>
      <vt:lpstr>3.2 Bugs in Boardlet Algorithmus  Sort Order Options </vt:lpstr>
      <vt:lpstr>Vertex Placement Concept</vt:lpstr>
      <vt:lpstr>3.3 Issues and Challenges Weekly Sprint 14</vt:lpstr>
      <vt:lpstr>Vorläufige Inhaltsverzeichnis Bachelorarbeit</vt:lpstr>
      <vt:lpstr>Project – Overview Overview of tasks: Week 10</vt:lpstr>
      <vt:lpstr>PowerPoint Presentation</vt:lpstr>
      <vt:lpstr>Dynamic Generation of Modular Industrial Plant Visualizations</vt:lpstr>
      <vt:lpstr>P&amp;ID Viewer - Dashboard</vt:lpstr>
      <vt:lpstr>Sapient Boardlet Weekly Sprint 15</vt:lpstr>
      <vt:lpstr>Boardlet Design Updates &amp; Fixes</vt:lpstr>
      <vt:lpstr>Data Bindings Overview</vt:lpstr>
      <vt:lpstr>Data Bindings Overview</vt:lpstr>
      <vt:lpstr>Database Queries Overview Overview: Data Map</vt:lpstr>
      <vt:lpstr>lNodes and dataBindings Data Map of Query</vt:lpstr>
      <vt:lpstr>pidNodes PostgreSQL Query</vt:lpstr>
      <vt:lpstr>Database Queries Nodes Query - Problem</vt:lpstr>
      <vt:lpstr>pidConnections Data Map of Query</vt:lpstr>
      <vt:lpstr>pidConnections PostgreSQL Query</vt:lpstr>
      <vt:lpstr>visuVertices PostgreSQL Query</vt:lpstr>
      <vt:lpstr>Vertex Placement Algorithm Overview </vt:lpstr>
      <vt:lpstr>1. Simplification of Edges Overview</vt:lpstr>
      <vt:lpstr>Line Jumps Example: </vt:lpstr>
      <vt:lpstr>2. Constraint Specification Overview</vt:lpstr>
      <vt:lpstr>3. Vertex Placement Concept</vt:lpstr>
      <vt:lpstr>3.1 Placement Logic Example: </vt:lpstr>
      <vt:lpstr>3.2 packBlocks() Overview </vt:lpstr>
      <vt:lpstr>3.2 packBlocks() Sort Order Options </vt:lpstr>
      <vt:lpstr>3.2 Bugs in Boardlet Algorithmus  Sort Order Options </vt:lpstr>
      <vt:lpstr>Vertex Placement Concept</vt:lpstr>
      <vt:lpstr>3.3 Issues and Challenges Weekly Sprint 14</vt:lpstr>
      <vt:lpstr>Vorläufige Inhaltsverzeichnis Bachelorarbeit</vt:lpstr>
      <vt:lpstr>Project – Overview Overview of tasks: Week 10</vt:lpstr>
      <vt:lpstr>PowerPoint Presentation</vt:lpstr>
      <vt:lpstr>Dynamic Generation of Modular Industrial Plant Visualizations</vt:lpstr>
      <vt:lpstr>PowerPoint Presentation</vt:lpstr>
      <vt:lpstr>P&amp;ID Viewer - Dashboard</vt:lpstr>
      <vt:lpstr>Sapient Boardlet Weekly Sprint 15</vt:lpstr>
      <vt:lpstr>Boardlet Design Updates &amp; Fixes</vt:lpstr>
      <vt:lpstr>Variables for Vertices Name Mappings</vt:lpstr>
      <vt:lpstr>Variables for Connections Name Mappings</vt:lpstr>
      <vt:lpstr>Data Bindings Overview</vt:lpstr>
      <vt:lpstr>PowerPoint Presentation</vt:lpstr>
      <vt:lpstr>lNodes and dataBindings Data Map of Query</vt:lpstr>
      <vt:lpstr>pidNodes PostgreSQL Query</vt:lpstr>
      <vt:lpstr>pidConnections Data Map of Query</vt:lpstr>
      <vt:lpstr>pidConnections PostgreSQL Query</vt:lpstr>
      <vt:lpstr>3. Vertex Placement Concept</vt:lpstr>
      <vt:lpstr>3.1 Placement Logic Example: </vt:lpstr>
      <vt:lpstr>3.2 packBlocks() Overview </vt:lpstr>
      <vt:lpstr>3.2 packBlocks() Sort Order Options </vt:lpstr>
      <vt:lpstr>3.2 Bugs in Boardlet Algorithmus  Sort Order Options </vt:lpstr>
      <vt:lpstr>Vertex Placement Concept</vt:lpstr>
      <vt:lpstr>3.3 Issues and Challenges Weekly Sprint 14</vt:lpstr>
      <vt:lpstr>Vorläufige Inhaltsverzeichnis Bachelorarbeit</vt:lpstr>
      <vt:lpstr>Project – Overview Overview of tasks: Week 10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Generation of Modular Industrial Plant Visualizations</dc:title>
  <dc:creator>Miguel Romero Karam</dc:creator>
  <cp:lastModifiedBy>ga58wef</cp:lastModifiedBy>
  <cp:revision>96</cp:revision>
  <dcterms:created xsi:type="dcterms:W3CDTF">2018-06-10T12:02:46Z</dcterms:created>
  <dcterms:modified xsi:type="dcterms:W3CDTF">2018-09-05T10:12:48Z</dcterms:modified>
</cp:coreProperties>
</file>